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71" roundtripDataSignature="AMtx7mgM85/De2fCHE7wylv1xPtKXQxS4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DCB5EF0-2A79-49CA-BACC-9B57BF8EB74D}">
  <a:tblStyle styleId="{7DCB5EF0-2A79-49CA-BACC-9B57BF8EB74D}"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9EFF7"/>
          </a:solidFill>
        </a:fill>
      </a:tcStyle>
    </a:wholeTbl>
    <a:band1H>
      <a:tcTxStyle/>
      <a:tcStyle>
        <a:fill>
          <a:solidFill>
            <a:srgbClr val="D0DEEF"/>
          </a:solidFill>
        </a:fill>
      </a:tcStyle>
    </a:band1H>
    <a:band2H>
      <a:tcTxStyle/>
    </a:band2H>
    <a:band1V>
      <a:tcTxStyle/>
      <a:tcStyle>
        <a:fill>
          <a:solidFill>
            <a:srgbClr val="D0DEEF"/>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customschemas.google.com/relationships/presentationmetadata" Target="metadata"/><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3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3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3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3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3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3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4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4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4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4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4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4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4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5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p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5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5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p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5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5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5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5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5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p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5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p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6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6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p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6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6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6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6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6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6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6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6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6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r-Latn-R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7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76"/>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7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7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7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r-Latn-R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77"/>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77"/>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7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7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7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r-Latn-R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6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6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6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6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6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r-Latn-R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6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6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6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6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6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r-Latn-R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7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7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7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7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7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7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r-Latn-R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7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7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7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7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7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7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r-Latn-R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7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7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7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r-Latn-R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7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7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r-Latn-R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7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74"/>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74"/>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7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7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7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r-Latn-R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7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75"/>
          <p:cNvSpPr/>
          <p:nvPr>
            <p:ph idx="2" type="pic"/>
          </p:nvPr>
        </p:nvSpPr>
        <p:spPr>
          <a:xfrm>
            <a:off x="5183188" y="987425"/>
            <a:ext cx="6172200" cy="4873625"/>
          </a:xfrm>
          <a:prstGeom prst="rect">
            <a:avLst/>
          </a:prstGeom>
          <a:noFill/>
          <a:ln>
            <a:noFill/>
          </a:ln>
        </p:spPr>
      </p:sp>
      <p:sp>
        <p:nvSpPr>
          <p:cNvPr id="64" name="Google Shape;64;p75"/>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7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7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7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sr-Latn-R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6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6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6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6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6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sr-Latn-R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1.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4.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0.png"/><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3.png"/><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4.png"/><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1.png"/><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19.png"/><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1.png"/><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2.png"/><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2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38.png"/><Relationship Id="rId4" Type="http://schemas.openxmlformats.org/officeDocument/2006/relationships/image" Target="../media/image51.png"/><Relationship Id="rId5" Type="http://schemas.openxmlformats.org/officeDocument/2006/relationships/image" Target="../media/image3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45.png"/><Relationship Id="rId4" Type="http://schemas.openxmlformats.org/officeDocument/2006/relationships/image" Target="../media/image3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37.png"/><Relationship Id="rId4" Type="http://schemas.openxmlformats.org/officeDocument/2006/relationships/image" Target="../media/image4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4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46.png"/><Relationship Id="rId4" Type="http://schemas.openxmlformats.org/officeDocument/2006/relationships/image" Target="../media/image4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5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5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52.png"/><Relationship Id="rId4" Type="http://schemas.openxmlformats.org/officeDocument/2006/relationships/image" Target="../media/image5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56.png"/><Relationship Id="rId4" Type="http://schemas.openxmlformats.org/officeDocument/2006/relationships/image" Target="../media/image4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4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47.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4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387178" y="263610"/>
            <a:ext cx="11508260" cy="4308389"/>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2100"/>
              <a:buFont typeface="Times New Roman"/>
              <a:buNone/>
            </a:pPr>
            <a:r>
              <a:rPr lang="sr-Latn-RS" sz="5288">
                <a:latin typeface="Times New Roman"/>
                <a:ea typeface="Times New Roman"/>
                <a:cs typeface="Times New Roman"/>
                <a:sym typeface="Times New Roman"/>
              </a:rPr>
              <a:t>RADIOLOGY DEVICES AND PRINCIPLES OF THEIR WORK (ULTRASOUND, COMPUTED TOMOGRAPHY, MAGNETIC RESONANCE)</a:t>
            </a:r>
            <a:br>
              <a:rPr lang="sr-Latn-RS" sz="5400">
                <a:latin typeface="Times New Roman"/>
                <a:ea typeface="Times New Roman"/>
                <a:cs typeface="Times New Roman"/>
                <a:sym typeface="Times New Roman"/>
              </a:rPr>
            </a:br>
            <a:br>
              <a:rPr lang="sr-Latn-RS" sz="5400">
                <a:latin typeface="Times New Roman"/>
                <a:ea typeface="Times New Roman"/>
                <a:cs typeface="Times New Roman"/>
                <a:sym typeface="Times New Roman"/>
              </a:rPr>
            </a:br>
            <a:r>
              <a:rPr lang="sr-Latn-RS" sz="4900">
                <a:latin typeface="Times New Roman"/>
                <a:ea typeface="Times New Roman"/>
                <a:cs typeface="Times New Roman"/>
                <a:sym typeface="Times New Roman"/>
              </a:rPr>
              <a:t>Prof. dr Radiša Vojinović </a:t>
            </a:r>
            <a:endParaRPr sz="4900">
              <a:latin typeface="Times New Roman"/>
              <a:ea typeface="Times New Roman"/>
              <a:cs typeface="Times New Roman"/>
              <a:sym typeface="Times New Roman"/>
            </a:endParaRPr>
          </a:p>
        </p:txBody>
      </p:sp>
      <p:sp>
        <p:nvSpPr>
          <p:cNvPr id="85" name="Google Shape;85;p1"/>
          <p:cNvSpPr txBox="1"/>
          <p:nvPr>
            <p:ph idx="1" type="subTitle"/>
          </p:nvPr>
        </p:nvSpPr>
        <p:spPr>
          <a:xfrm>
            <a:off x="387178" y="4827372"/>
            <a:ext cx="11508260" cy="185351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000000"/>
              </a:buClr>
              <a:buSzPts val="3600"/>
              <a:buNone/>
            </a:pPr>
            <a:r>
              <a:rPr lang="sr-Latn-RS" sz="3600">
                <a:solidFill>
                  <a:srgbClr val="000000"/>
                </a:solidFill>
                <a:latin typeface="Times New Roman"/>
                <a:ea typeface="Times New Roman"/>
                <a:cs typeface="Times New Roman"/>
                <a:sym typeface="Times New Roman"/>
              </a:rPr>
              <a:t>University of Kragujevac</a:t>
            </a:r>
            <a:endParaRPr/>
          </a:p>
          <a:p>
            <a:pPr indent="0" lvl="0" marL="0" rtl="0" algn="l">
              <a:lnSpc>
                <a:spcPct val="90000"/>
              </a:lnSpc>
              <a:spcBef>
                <a:spcPts val="1000"/>
              </a:spcBef>
              <a:spcAft>
                <a:spcPts val="0"/>
              </a:spcAft>
              <a:buClr>
                <a:srgbClr val="000000"/>
              </a:buClr>
              <a:buSzPts val="3600"/>
              <a:buNone/>
            </a:pPr>
            <a:r>
              <a:rPr lang="sr-Latn-RS" sz="3600">
                <a:solidFill>
                  <a:srgbClr val="000000"/>
                </a:solidFill>
                <a:latin typeface="Times New Roman"/>
                <a:ea typeface="Times New Roman"/>
                <a:cs typeface="Times New Roman"/>
                <a:sym typeface="Times New Roman"/>
              </a:rPr>
              <a:t>Faculty of Medical Sciences</a:t>
            </a:r>
            <a:endParaRPr sz="3600">
              <a:solidFill>
                <a:srgbClr val="000000"/>
              </a:solidFill>
              <a:latin typeface="Times New Roman"/>
              <a:ea typeface="Times New Roman"/>
              <a:cs typeface="Times New Roman"/>
              <a:sym typeface="Times New Roman"/>
            </a:endParaRPr>
          </a:p>
          <a:p>
            <a:pPr indent="0" lvl="0" marL="0" rtl="0" algn="l">
              <a:lnSpc>
                <a:spcPct val="90000"/>
              </a:lnSpc>
              <a:spcBef>
                <a:spcPts val="1000"/>
              </a:spcBef>
              <a:spcAft>
                <a:spcPts val="0"/>
              </a:spcAft>
              <a:buClr>
                <a:srgbClr val="000000"/>
              </a:buClr>
              <a:buSzPts val="3600"/>
              <a:buNone/>
            </a:pPr>
            <a:r>
              <a:rPr lang="sr-Latn-RS" sz="3600">
                <a:solidFill>
                  <a:srgbClr val="000000"/>
                </a:solidFill>
                <a:latin typeface="Times New Roman"/>
                <a:ea typeface="Times New Roman"/>
                <a:cs typeface="Times New Roman"/>
                <a:sym typeface="Times New Roman"/>
              </a:rPr>
              <a:t>Department of Radiology</a:t>
            </a:r>
            <a:endParaRPr sz="3600">
              <a:solidFill>
                <a:srgbClr val="000000"/>
              </a:solidFill>
              <a:latin typeface="Times New Roman"/>
              <a:ea typeface="Times New Roman"/>
              <a:cs typeface="Times New Roman"/>
              <a:sym typeface="Times New Roman"/>
            </a:endParaRPr>
          </a:p>
          <a:p>
            <a:pPr indent="0" lvl="0" marL="0" rtl="0" algn="ctr">
              <a:lnSpc>
                <a:spcPct val="90000"/>
              </a:lnSpc>
              <a:spcBef>
                <a:spcPts val="1000"/>
              </a:spcBef>
              <a:spcAft>
                <a:spcPts val="0"/>
              </a:spcAft>
              <a:buClr>
                <a:schemeClr val="dk1"/>
              </a:buClr>
              <a:buSzPts val="24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Hounsfield scale</a:t>
            </a:r>
            <a:endParaRPr/>
          </a:p>
        </p:txBody>
      </p:sp>
      <p:sp>
        <p:nvSpPr>
          <p:cNvPr id="144" name="Google Shape;144;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On the tomogram (CT section of the body) shown in gray scale, the attenuation (density) values of the tissue are measured</a:t>
            </a:r>
            <a:endParaRPr/>
          </a:p>
          <a:p>
            <a:pPr indent="-228600" lvl="0" marL="228600" rtl="0" algn="l">
              <a:lnSpc>
                <a:spcPct val="90000"/>
              </a:lnSpc>
              <a:spcBef>
                <a:spcPts val="1000"/>
              </a:spcBef>
              <a:spcAft>
                <a:spcPts val="0"/>
              </a:spcAft>
              <a:buClr>
                <a:schemeClr val="dk1"/>
              </a:buClr>
              <a:buSzPts val="2800"/>
              <a:buChar char="•"/>
            </a:pPr>
            <a:r>
              <a:rPr lang="sr-Latn-RS"/>
              <a:t>Density:</a:t>
            </a:r>
            <a:endParaRPr/>
          </a:p>
          <a:p>
            <a:pPr indent="-228600" lvl="1" marL="685800" rtl="0" algn="l">
              <a:lnSpc>
                <a:spcPct val="90000"/>
              </a:lnSpc>
              <a:spcBef>
                <a:spcPts val="500"/>
              </a:spcBef>
              <a:spcAft>
                <a:spcPts val="0"/>
              </a:spcAft>
              <a:buClr>
                <a:schemeClr val="dk1"/>
              </a:buClr>
              <a:buSzPts val="2400"/>
              <a:buChar char="•"/>
            </a:pPr>
            <a:r>
              <a:rPr lang="sr-Latn-RS"/>
              <a:t>Air                                -1000 HU</a:t>
            </a:r>
            <a:endParaRPr/>
          </a:p>
          <a:p>
            <a:pPr indent="-228600" lvl="1" marL="685800" rtl="0" algn="l">
              <a:lnSpc>
                <a:spcPct val="90000"/>
              </a:lnSpc>
              <a:spcBef>
                <a:spcPts val="500"/>
              </a:spcBef>
              <a:spcAft>
                <a:spcPts val="0"/>
              </a:spcAft>
              <a:buClr>
                <a:schemeClr val="dk1"/>
              </a:buClr>
              <a:buSzPts val="2400"/>
              <a:buChar char="•"/>
            </a:pPr>
            <a:r>
              <a:rPr lang="sr-Latn-RS"/>
              <a:t>Fat                                -120 to -90 HU</a:t>
            </a:r>
            <a:endParaRPr/>
          </a:p>
          <a:p>
            <a:pPr indent="-228600" lvl="1" marL="685800" rtl="0" algn="l">
              <a:lnSpc>
                <a:spcPct val="90000"/>
              </a:lnSpc>
              <a:spcBef>
                <a:spcPts val="500"/>
              </a:spcBef>
              <a:spcAft>
                <a:spcPts val="0"/>
              </a:spcAft>
              <a:buClr>
                <a:schemeClr val="dk1"/>
              </a:buClr>
              <a:buSzPts val="2400"/>
              <a:buChar char="•"/>
            </a:pPr>
            <a:r>
              <a:rPr lang="sr-Latn-RS"/>
              <a:t>Distilled water             0 HU</a:t>
            </a:r>
            <a:endParaRPr/>
          </a:p>
          <a:p>
            <a:pPr indent="-228600" lvl="1" marL="685800" rtl="0" algn="l">
              <a:lnSpc>
                <a:spcPct val="90000"/>
              </a:lnSpc>
              <a:spcBef>
                <a:spcPts val="500"/>
              </a:spcBef>
              <a:spcAft>
                <a:spcPts val="0"/>
              </a:spcAft>
              <a:buClr>
                <a:schemeClr val="dk1"/>
              </a:buClr>
              <a:buSzPts val="2400"/>
              <a:buChar char="•"/>
            </a:pPr>
            <a:r>
              <a:rPr lang="sr-Latn-RS"/>
              <a:t>Subdural hematoma  +75 to +100 HU</a:t>
            </a:r>
            <a:endParaRPr/>
          </a:p>
          <a:p>
            <a:pPr indent="-228600" lvl="1" marL="685800" rtl="0" algn="l">
              <a:lnSpc>
                <a:spcPct val="90000"/>
              </a:lnSpc>
              <a:spcBef>
                <a:spcPts val="500"/>
              </a:spcBef>
              <a:spcAft>
                <a:spcPts val="0"/>
              </a:spcAft>
              <a:buClr>
                <a:schemeClr val="dk1"/>
              </a:buClr>
              <a:buSzPts val="2400"/>
              <a:buChar char="•"/>
            </a:pPr>
            <a:r>
              <a:rPr lang="sr-Latn-RS"/>
              <a:t>Bone                              +300 to +1000 HU</a:t>
            </a:r>
            <a:endParaRPr/>
          </a:p>
          <a:p>
            <a:pPr indent="-76200" lvl="1" marL="685800" rtl="0" algn="l">
              <a:lnSpc>
                <a:spcPct val="90000"/>
              </a:lnSpc>
              <a:spcBef>
                <a:spcPts val="500"/>
              </a:spcBef>
              <a:spcAft>
                <a:spcPts val="0"/>
              </a:spcAft>
              <a:buClr>
                <a:schemeClr val="dk1"/>
              </a:buClr>
              <a:buSzPts val="24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45" name="Google Shape;145;p10"/>
          <p:cNvPicPr preferRelativeResize="0"/>
          <p:nvPr/>
        </p:nvPicPr>
        <p:blipFill rotWithShape="1">
          <a:blip r:embed="rId3">
            <a:alphaModFix/>
          </a:blip>
          <a:srcRect b="0" l="0" r="0" t="0"/>
          <a:stretch/>
        </p:blipFill>
        <p:spPr>
          <a:xfrm>
            <a:off x="9205525" y="2315973"/>
            <a:ext cx="2986475" cy="454202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Generations of CT machines</a:t>
            </a:r>
            <a:endParaRPr/>
          </a:p>
        </p:txBody>
      </p:sp>
      <p:sp>
        <p:nvSpPr>
          <p:cNvPr id="151" name="Google Shape;151;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sr-Latn-RS"/>
              <a:t>Sequential CT </a:t>
            </a:r>
            <a:r>
              <a:rPr lang="sr-Latn-RS"/>
              <a:t>also known as step-and-shoot CT, or </a:t>
            </a:r>
            <a:r>
              <a:rPr b="1" lang="sr-Latn-RS"/>
              <a:t>axial CT </a:t>
            </a:r>
            <a:r>
              <a:rPr lang="sr-Latn-RS"/>
              <a:t>is a type of scanning method in which the CT table moves stepwise </a:t>
            </a:r>
            <a:endParaRPr/>
          </a:p>
          <a:p>
            <a:pPr indent="-228600" lvl="0" marL="228600" rtl="0" algn="l">
              <a:lnSpc>
                <a:spcPct val="90000"/>
              </a:lnSpc>
              <a:spcBef>
                <a:spcPts val="1000"/>
              </a:spcBef>
              <a:spcAft>
                <a:spcPts val="0"/>
              </a:spcAft>
              <a:buClr>
                <a:schemeClr val="dk1"/>
              </a:buClr>
              <a:buSzPts val="2800"/>
              <a:buChar char="•"/>
            </a:pPr>
            <a:r>
              <a:rPr lang="sr-Latn-RS"/>
              <a:t>The table increments to a particular location and then stops which is followed by the X-ray tube rotation and acquisition of a slice </a:t>
            </a:r>
            <a:endParaRPr/>
          </a:p>
          <a:p>
            <a:pPr indent="-228600" lvl="0" marL="228600" rtl="0" algn="l">
              <a:lnSpc>
                <a:spcPct val="90000"/>
              </a:lnSpc>
              <a:spcBef>
                <a:spcPts val="1000"/>
              </a:spcBef>
              <a:spcAft>
                <a:spcPts val="0"/>
              </a:spcAft>
              <a:buClr>
                <a:schemeClr val="dk1"/>
              </a:buClr>
              <a:buSzPts val="2800"/>
              <a:buChar char="•"/>
            </a:pPr>
            <a:r>
              <a:rPr lang="sr-Latn-RS"/>
              <a:t>Then the table increments again and another slice is taken </a:t>
            </a:r>
            <a:endParaRPr/>
          </a:p>
          <a:p>
            <a:pPr indent="-228600" lvl="0" marL="228600" rtl="0" algn="l">
              <a:lnSpc>
                <a:spcPct val="90000"/>
              </a:lnSpc>
              <a:spcBef>
                <a:spcPts val="1000"/>
              </a:spcBef>
              <a:spcAft>
                <a:spcPts val="0"/>
              </a:spcAft>
              <a:buClr>
                <a:schemeClr val="dk1"/>
              </a:buClr>
              <a:buSzPts val="2800"/>
              <a:buChar char="•"/>
            </a:pPr>
            <a:r>
              <a:rPr lang="sr-Latn-RS"/>
              <a:t>The table has to make a stop in taking slices </a:t>
            </a:r>
            <a:endParaRPr/>
          </a:p>
          <a:p>
            <a:pPr indent="-228600" lvl="0" marL="228600" rtl="0" algn="l">
              <a:lnSpc>
                <a:spcPct val="90000"/>
              </a:lnSpc>
              <a:spcBef>
                <a:spcPts val="1000"/>
              </a:spcBef>
              <a:spcAft>
                <a:spcPts val="0"/>
              </a:spcAft>
              <a:buClr>
                <a:schemeClr val="dk1"/>
              </a:buClr>
              <a:buSzPts val="2800"/>
              <a:buChar char="•"/>
            </a:pPr>
            <a:r>
              <a:rPr lang="sr-Latn-RS"/>
              <a:t>This results in an increased time of scanning</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Seqential CT</a:t>
            </a:r>
            <a:endParaRPr/>
          </a:p>
        </p:txBody>
      </p:sp>
      <p:pic>
        <p:nvPicPr>
          <p:cNvPr id="157" name="Google Shape;157;p12"/>
          <p:cNvPicPr preferRelativeResize="0"/>
          <p:nvPr>
            <p:ph idx="1" type="body"/>
          </p:nvPr>
        </p:nvPicPr>
        <p:blipFill rotWithShape="1">
          <a:blip r:embed="rId3">
            <a:alphaModFix/>
          </a:blip>
          <a:srcRect b="0" l="0" r="0" t="0"/>
          <a:stretch/>
        </p:blipFill>
        <p:spPr>
          <a:xfrm>
            <a:off x="5362411" y="1"/>
            <a:ext cx="5536248" cy="6858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Generations of CT machines</a:t>
            </a:r>
            <a:endParaRPr/>
          </a:p>
        </p:txBody>
      </p:sp>
      <p:sp>
        <p:nvSpPr>
          <p:cNvPr id="163" name="Google Shape;163;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sr-Latn-RS"/>
              <a:t>Helical CT </a:t>
            </a:r>
            <a:r>
              <a:rPr lang="sr-Latn-RS"/>
              <a:t>(simultaneously with the rotation of the tube-detector system, the table for the patient moves as well)</a:t>
            </a:r>
            <a:endParaRPr/>
          </a:p>
          <a:p>
            <a:pPr indent="-228600" lvl="0" marL="228600" rtl="0" algn="l">
              <a:lnSpc>
                <a:spcPct val="90000"/>
              </a:lnSpc>
              <a:spcBef>
                <a:spcPts val="1000"/>
              </a:spcBef>
              <a:spcAft>
                <a:spcPts val="0"/>
              </a:spcAft>
              <a:buClr>
                <a:schemeClr val="dk1"/>
              </a:buClr>
              <a:buSzPts val="2800"/>
              <a:buChar char="•"/>
            </a:pPr>
            <a:r>
              <a:rPr lang="sr-Latn-RS"/>
              <a:t>Spinning tube, commonly called spiral CT, or helical CT, is an imaging technique in which an entire X-ray tube is spun around the central axis of the area being scanned </a:t>
            </a:r>
            <a:endParaRPr/>
          </a:p>
          <a:p>
            <a:pPr indent="-228600" lvl="0" marL="228600" rtl="0" algn="l">
              <a:lnSpc>
                <a:spcPct val="90000"/>
              </a:lnSpc>
              <a:spcBef>
                <a:spcPts val="1000"/>
              </a:spcBef>
              <a:spcAft>
                <a:spcPts val="0"/>
              </a:spcAft>
              <a:buClr>
                <a:schemeClr val="dk1"/>
              </a:buClr>
              <a:buSzPts val="2800"/>
              <a:buChar char="•"/>
            </a:pPr>
            <a:r>
              <a:rPr lang="sr-Latn-RS"/>
              <a:t>The main limitation of this type of CT is the bulk and inertia of the equipment (X-ray tube assembly and detector array on the opposite side of the circle) which limits the speed at which the equipment can spin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Helical CT</a:t>
            </a:r>
            <a:endParaRPr/>
          </a:p>
        </p:txBody>
      </p:sp>
      <p:pic>
        <p:nvPicPr>
          <p:cNvPr id="169" name="Google Shape;169;p14"/>
          <p:cNvPicPr preferRelativeResize="0"/>
          <p:nvPr>
            <p:ph idx="1" type="body"/>
          </p:nvPr>
        </p:nvPicPr>
        <p:blipFill rotWithShape="1">
          <a:blip r:embed="rId3">
            <a:alphaModFix/>
          </a:blip>
          <a:srcRect b="0" l="0" r="0" t="0"/>
          <a:stretch/>
        </p:blipFill>
        <p:spPr>
          <a:xfrm>
            <a:off x="3197524" y="1825625"/>
            <a:ext cx="5796952" cy="435133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Generations of CT machines</a:t>
            </a:r>
            <a:endParaRPr/>
          </a:p>
        </p:txBody>
      </p:sp>
      <p:sp>
        <p:nvSpPr>
          <p:cNvPr id="175" name="Google Shape;175;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Multidetector row CT (</a:t>
            </a:r>
            <a:r>
              <a:rPr b="1" lang="sr-Latn-RS"/>
              <a:t>MDCT</a:t>
            </a:r>
            <a:r>
              <a:rPr lang="sr-Latn-RS"/>
              <a:t>) is the newer advancement in CT technology </a:t>
            </a:r>
            <a:endParaRPr/>
          </a:p>
          <a:p>
            <a:pPr indent="-228600" lvl="0" marL="228600" rtl="0" algn="l">
              <a:lnSpc>
                <a:spcPct val="90000"/>
              </a:lnSpc>
              <a:spcBef>
                <a:spcPts val="1000"/>
              </a:spcBef>
              <a:spcAft>
                <a:spcPts val="0"/>
              </a:spcAft>
              <a:buClr>
                <a:schemeClr val="dk1"/>
              </a:buClr>
              <a:buSzPts val="2800"/>
              <a:buChar char="•"/>
            </a:pPr>
            <a:r>
              <a:rPr lang="sr-Latn-RS"/>
              <a:t>The use of multiple detector rows allows faster scanning and thinner collimation </a:t>
            </a:r>
            <a:endParaRPr/>
          </a:p>
          <a:p>
            <a:pPr indent="-228600" lvl="0" marL="228600" rtl="0" algn="l">
              <a:lnSpc>
                <a:spcPct val="90000"/>
              </a:lnSpc>
              <a:spcBef>
                <a:spcPts val="1000"/>
              </a:spcBef>
              <a:spcAft>
                <a:spcPts val="0"/>
              </a:spcAft>
              <a:buClr>
                <a:schemeClr val="dk1"/>
              </a:buClr>
              <a:buSzPts val="2800"/>
              <a:buChar char="•"/>
            </a:pPr>
            <a:r>
              <a:rPr lang="sr-Latn-RS"/>
              <a:t>These improvements allow routine scans to be performed faster</a:t>
            </a:r>
            <a:endParaRPr/>
          </a:p>
          <a:p>
            <a:pPr indent="-228600" lvl="0" marL="228600" rtl="0" algn="l">
              <a:lnSpc>
                <a:spcPct val="90000"/>
              </a:lnSpc>
              <a:spcBef>
                <a:spcPts val="1000"/>
              </a:spcBef>
              <a:spcAft>
                <a:spcPts val="0"/>
              </a:spcAft>
              <a:buClr>
                <a:schemeClr val="dk1"/>
              </a:buClr>
              <a:buSzPts val="2800"/>
              <a:buChar char="•"/>
            </a:pPr>
            <a:r>
              <a:rPr lang="sr-Latn-RS"/>
              <a:t>MDCT enables CT angiography or virtual endoscopy</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MDCT</a:t>
            </a:r>
            <a:endParaRPr/>
          </a:p>
        </p:txBody>
      </p:sp>
      <p:pic>
        <p:nvPicPr>
          <p:cNvPr id="181" name="Google Shape;181;p16"/>
          <p:cNvPicPr preferRelativeResize="0"/>
          <p:nvPr>
            <p:ph idx="1" type="body"/>
          </p:nvPr>
        </p:nvPicPr>
        <p:blipFill rotWithShape="1">
          <a:blip r:embed="rId3">
            <a:alphaModFix/>
          </a:blip>
          <a:srcRect b="0" l="0" r="0" t="0"/>
          <a:stretch/>
        </p:blipFill>
        <p:spPr>
          <a:xfrm>
            <a:off x="3176538" y="269547"/>
            <a:ext cx="9015462" cy="658845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Image reconstructions</a:t>
            </a:r>
            <a:endParaRPr/>
          </a:p>
        </p:txBody>
      </p:sp>
      <p:sp>
        <p:nvSpPr>
          <p:cNvPr id="187" name="Google Shape;187;p1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Possibility of better topographical orientation</a:t>
            </a:r>
            <a:endParaRPr/>
          </a:p>
          <a:p>
            <a:pPr indent="-228600" lvl="0" marL="228600" rtl="0" algn="l">
              <a:lnSpc>
                <a:spcPct val="90000"/>
              </a:lnSpc>
              <a:spcBef>
                <a:spcPts val="1000"/>
              </a:spcBef>
              <a:spcAft>
                <a:spcPts val="0"/>
              </a:spcAft>
              <a:buClr>
                <a:schemeClr val="dk1"/>
              </a:buClr>
              <a:buSzPts val="2800"/>
              <a:buChar char="•"/>
            </a:pPr>
            <a:r>
              <a:rPr lang="sr-Latn-RS"/>
              <a:t>Multiplanar reconstructions (axial, sagital, coronal)</a:t>
            </a:r>
            <a:endParaRPr/>
          </a:p>
          <a:p>
            <a:pPr indent="-228600" lvl="0" marL="228600" rtl="0" algn="l">
              <a:lnSpc>
                <a:spcPct val="90000"/>
              </a:lnSpc>
              <a:spcBef>
                <a:spcPts val="1000"/>
              </a:spcBef>
              <a:spcAft>
                <a:spcPts val="0"/>
              </a:spcAft>
              <a:buClr>
                <a:schemeClr val="dk1"/>
              </a:buClr>
              <a:buSzPts val="2800"/>
              <a:buChar char="•"/>
            </a:pPr>
            <a:r>
              <a:rPr lang="sr-Latn-RS"/>
              <a:t>3D (three-dimensional reconstruction)</a:t>
            </a:r>
            <a:endParaRPr/>
          </a:p>
          <a:p>
            <a:pPr indent="-228600" lvl="0" marL="228600" rtl="0" algn="l">
              <a:lnSpc>
                <a:spcPct val="90000"/>
              </a:lnSpc>
              <a:spcBef>
                <a:spcPts val="1000"/>
              </a:spcBef>
              <a:spcAft>
                <a:spcPts val="0"/>
              </a:spcAft>
              <a:buClr>
                <a:schemeClr val="dk1"/>
              </a:buClr>
              <a:buSzPts val="2800"/>
              <a:buChar char="•"/>
            </a:pPr>
            <a:r>
              <a:rPr lang="sr-Latn-RS"/>
              <a:t>MIP (maximum intensity projection)</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Contrast CT</a:t>
            </a:r>
            <a:endParaRPr/>
          </a:p>
        </p:txBody>
      </p:sp>
      <p:sp>
        <p:nvSpPr>
          <p:cNvPr id="193" name="Google Shape;193;p1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Contrast CT, or contrast enhanced computed tomography (CECT), is X-ray computed tomography (CT) using radiocontrast </a:t>
            </a:r>
            <a:endParaRPr/>
          </a:p>
          <a:p>
            <a:pPr indent="-228600" lvl="0" marL="228600" rtl="0" algn="l">
              <a:lnSpc>
                <a:spcPct val="90000"/>
              </a:lnSpc>
              <a:spcBef>
                <a:spcPts val="1000"/>
              </a:spcBef>
              <a:spcAft>
                <a:spcPts val="0"/>
              </a:spcAft>
              <a:buClr>
                <a:schemeClr val="dk1"/>
              </a:buClr>
              <a:buSzPts val="2800"/>
              <a:buChar char="•"/>
            </a:pPr>
            <a:r>
              <a:rPr lang="sr-Latn-RS"/>
              <a:t>Radiocontrasts for X-ray CT are generally iodine-based types </a:t>
            </a:r>
            <a:endParaRPr/>
          </a:p>
          <a:p>
            <a:pPr indent="-228600" lvl="0" marL="228600" rtl="0" algn="l">
              <a:lnSpc>
                <a:spcPct val="90000"/>
              </a:lnSpc>
              <a:spcBef>
                <a:spcPts val="1000"/>
              </a:spcBef>
              <a:spcAft>
                <a:spcPts val="0"/>
              </a:spcAft>
              <a:buClr>
                <a:schemeClr val="dk1"/>
              </a:buClr>
              <a:buSzPts val="2800"/>
              <a:buChar char="•"/>
            </a:pPr>
            <a:r>
              <a:rPr lang="sr-Latn-RS"/>
              <a:t>This is useful to highlight structures such as blood vessels that otherwise would be difficult to delineate from their surroundings</a:t>
            </a:r>
            <a:endParaRPr/>
          </a:p>
          <a:p>
            <a:pPr indent="-228600" lvl="0" marL="228600" rtl="0" algn="l">
              <a:lnSpc>
                <a:spcPct val="90000"/>
              </a:lnSpc>
              <a:spcBef>
                <a:spcPts val="1000"/>
              </a:spcBef>
              <a:spcAft>
                <a:spcPts val="0"/>
              </a:spcAft>
              <a:buClr>
                <a:schemeClr val="dk1"/>
              </a:buClr>
              <a:buSzPts val="2800"/>
              <a:buChar char="•"/>
            </a:pPr>
            <a:r>
              <a:rPr lang="sr-Latn-RS"/>
              <a:t>Using contrast material can also help to obtain functional information about tissues </a:t>
            </a:r>
            <a:endParaRPr/>
          </a:p>
          <a:p>
            <a:pPr indent="-228600" lvl="0" marL="228600" rtl="0" algn="l">
              <a:lnSpc>
                <a:spcPct val="90000"/>
              </a:lnSpc>
              <a:spcBef>
                <a:spcPts val="1000"/>
              </a:spcBef>
              <a:spcAft>
                <a:spcPts val="0"/>
              </a:spcAft>
              <a:buClr>
                <a:schemeClr val="dk1"/>
              </a:buClr>
              <a:buSzPts val="2800"/>
              <a:buChar char="•"/>
            </a:pPr>
            <a:r>
              <a:rPr lang="sr-Latn-RS"/>
              <a:t>Often, images are taken both with and without radiocontrast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CT of the brain</a:t>
            </a:r>
            <a:endParaRPr/>
          </a:p>
        </p:txBody>
      </p:sp>
      <p:sp>
        <p:nvSpPr>
          <p:cNvPr id="199" name="Google Shape;199;p1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00" name="Google Shape;200;p19"/>
          <p:cNvPicPr preferRelativeResize="0"/>
          <p:nvPr/>
        </p:nvPicPr>
        <p:blipFill rotWithShape="1">
          <a:blip r:embed="rId3">
            <a:alphaModFix/>
          </a:blip>
          <a:srcRect b="0" l="0" r="0" t="0"/>
          <a:stretch/>
        </p:blipFill>
        <p:spPr>
          <a:xfrm>
            <a:off x="7242093" y="1819840"/>
            <a:ext cx="3367644" cy="4428172"/>
          </a:xfrm>
          <a:prstGeom prst="rect">
            <a:avLst/>
          </a:prstGeom>
          <a:noFill/>
          <a:ln>
            <a:noFill/>
          </a:ln>
        </p:spPr>
      </p:pic>
      <p:pic>
        <p:nvPicPr>
          <p:cNvPr id="201" name="Google Shape;201;p19"/>
          <p:cNvPicPr preferRelativeResize="0"/>
          <p:nvPr/>
        </p:nvPicPr>
        <p:blipFill rotWithShape="1">
          <a:blip r:embed="rId4">
            <a:alphaModFix/>
          </a:blip>
          <a:srcRect b="0" l="0" r="0" t="0"/>
          <a:stretch/>
        </p:blipFill>
        <p:spPr>
          <a:xfrm>
            <a:off x="2051222" y="1819839"/>
            <a:ext cx="3634027" cy="449206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History of CT </a:t>
            </a:r>
            <a:endParaRPr/>
          </a:p>
        </p:txBody>
      </p:sp>
      <p:sp>
        <p:nvSpPr>
          <p:cNvPr id="91" name="Google Shape;91;p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lang="sr-Latn-RS"/>
              <a:t>Half a century has passed since the discovery of computerized tomography (CT-Computerized Tomography), the greatest advance in diagnostic radiology after Roentgen's discovery of X-rays at the end of the 19th century</a:t>
            </a:r>
            <a:endParaRPr/>
          </a:p>
          <a:p>
            <a:pPr indent="-228600" lvl="0" marL="228600" rtl="0" algn="l">
              <a:lnSpc>
                <a:spcPct val="90000"/>
              </a:lnSpc>
              <a:spcBef>
                <a:spcPts val="1000"/>
              </a:spcBef>
              <a:spcAft>
                <a:spcPts val="0"/>
              </a:spcAft>
              <a:buClr>
                <a:schemeClr val="dk1"/>
              </a:buClr>
              <a:buSzPts val="2800"/>
              <a:buChar char="•"/>
            </a:pPr>
            <a:r>
              <a:rPr lang="sr-Latn-RS"/>
              <a:t>It is based on X-ray radiation, and is a radiological diagnostic modality that involves computer reconstruction of the cross-section of the body based on multiple measurements of the degree of attenuation (weakening) of directed X-rays</a:t>
            </a:r>
            <a:endParaRPr/>
          </a:p>
          <a:p>
            <a:pPr indent="-228600" lvl="0" marL="228600" rtl="0" algn="l">
              <a:lnSpc>
                <a:spcPct val="90000"/>
              </a:lnSpc>
              <a:spcBef>
                <a:spcPts val="1000"/>
              </a:spcBef>
              <a:spcAft>
                <a:spcPts val="0"/>
              </a:spcAft>
              <a:buClr>
                <a:schemeClr val="dk1"/>
              </a:buClr>
              <a:buSzPts val="2800"/>
              <a:buChar char="•"/>
            </a:pPr>
            <a:r>
              <a:rPr lang="sr-Latn-RS"/>
              <a:t>Another essential component of CT is tomography, which requires a mathematical procedure for image processing with the help of computers and software in them</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CT of the abdomen</a:t>
            </a:r>
            <a:endParaRPr/>
          </a:p>
        </p:txBody>
      </p:sp>
      <p:pic>
        <p:nvPicPr>
          <p:cNvPr id="207" name="Google Shape;207;p20"/>
          <p:cNvPicPr preferRelativeResize="0"/>
          <p:nvPr>
            <p:ph idx="1" type="body"/>
          </p:nvPr>
        </p:nvPicPr>
        <p:blipFill rotWithShape="1">
          <a:blip r:embed="rId3">
            <a:alphaModFix/>
          </a:blip>
          <a:srcRect b="0" l="0" r="0" t="0"/>
          <a:stretch/>
        </p:blipFill>
        <p:spPr>
          <a:xfrm>
            <a:off x="3328543" y="1690688"/>
            <a:ext cx="5313754" cy="516731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3D reconstuction</a:t>
            </a:r>
            <a:endParaRPr/>
          </a:p>
        </p:txBody>
      </p:sp>
      <p:sp>
        <p:nvSpPr>
          <p:cNvPr id="213" name="Google Shape;213;p2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rPr lang="sr-Latn-RS"/>
              <a:t>                      pelvis                                         temporomandibular joint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14" name="Google Shape;214;p21"/>
          <p:cNvPicPr preferRelativeResize="0"/>
          <p:nvPr/>
        </p:nvPicPr>
        <p:blipFill rotWithShape="1">
          <a:blip r:embed="rId3">
            <a:alphaModFix/>
          </a:blip>
          <a:srcRect b="0" l="0" r="0" t="0"/>
          <a:stretch/>
        </p:blipFill>
        <p:spPr>
          <a:xfrm>
            <a:off x="884849" y="2949146"/>
            <a:ext cx="4917248" cy="3501081"/>
          </a:xfrm>
          <a:prstGeom prst="rect">
            <a:avLst/>
          </a:prstGeom>
          <a:noFill/>
          <a:ln>
            <a:noFill/>
          </a:ln>
        </p:spPr>
      </p:pic>
      <p:pic>
        <p:nvPicPr>
          <p:cNvPr id="215" name="Google Shape;215;p21"/>
          <p:cNvPicPr preferRelativeResize="0"/>
          <p:nvPr/>
        </p:nvPicPr>
        <p:blipFill rotWithShape="1">
          <a:blip r:embed="rId4">
            <a:alphaModFix/>
          </a:blip>
          <a:srcRect b="0" l="0" r="0" t="0"/>
          <a:stretch/>
        </p:blipFill>
        <p:spPr>
          <a:xfrm>
            <a:off x="6681382" y="2949146"/>
            <a:ext cx="4219902" cy="350108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CECT</a:t>
            </a:r>
            <a:endParaRPr/>
          </a:p>
        </p:txBody>
      </p:sp>
      <p:sp>
        <p:nvSpPr>
          <p:cNvPr id="221" name="Google Shape;221;p2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sr-Latn-RS"/>
              <a:t>                  aorta</a:t>
            </a:r>
            <a:endParaRPr/>
          </a:p>
          <a:p>
            <a:pPr indent="0" lvl="0" marL="0" rtl="0" algn="l">
              <a:lnSpc>
                <a:spcPct val="90000"/>
              </a:lnSpc>
              <a:spcBef>
                <a:spcPts val="1000"/>
              </a:spcBef>
              <a:spcAft>
                <a:spcPts val="0"/>
              </a:spcAft>
              <a:buClr>
                <a:schemeClr val="dk1"/>
              </a:buClr>
              <a:buSzPts val="2800"/>
              <a:buNone/>
            </a:pPr>
            <a:r>
              <a:rPr lang="sr-Latn-RS"/>
              <a:t>                                                                               pulmonary artery</a:t>
            </a:r>
            <a:endParaRPr/>
          </a:p>
        </p:txBody>
      </p:sp>
      <p:pic>
        <p:nvPicPr>
          <p:cNvPr id="222" name="Google Shape;222;p22"/>
          <p:cNvPicPr preferRelativeResize="0"/>
          <p:nvPr/>
        </p:nvPicPr>
        <p:blipFill rotWithShape="1">
          <a:blip r:embed="rId3">
            <a:alphaModFix/>
          </a:blip>
          <a:srcRect b="0" l="0" r="0" t="0"/>
          <a:stretch/>
        </p:blipFill>
        <p:spPr>
          <a:xfrm>
            <a:off x="845116" y="2371065"/>
            <a:ext cx="3925230" cy="3881454"/>
          </a:xfrm>
          <a:prstGeom prst="rect">
            <a:avLst/>
          </a:prstGeom>
          <a:noFill/>
          <a:ln>
            <a:noFill/>
          </a:ln>
        </p:spPr>
      </p:pic>
      <p:pic>
        <p:nvPicPr>
          <p:cNvPr id="223" name="Google Shape;223;p22"/>
          <p:cNvPicPr preferRelativeResize="0"/>
          <p:nvPr/>
        </p:nvPicPr>
        <p:blipFill rotWithShape="1">
          <a:blip r:embed="rId4">
            <a:alphaModFix/>
          </a:blip>
          <a:srcRect b="0" l="0" r="0" t="0"/>
          <a:stretch/>
        </p:blipFill>
        <p:spPr>
          <a:xfrm>
            <a:off x="6393423" y="2834755"/>
            <a:ext cx="4233388" cy="352141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3"/>
          <p:cNvSpPr txBox="1"/>
          <p:nvPr>
            <p:ph type="title"/>
          </p:nvPr>
        </p:nvSpPr>
        <p:spPr>
          <a:xfrm>
            <a:off x="838200" y="365125"/>
            <a:ext cx="10515600" cy="3943264"/>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sr-Latn-RS"/>
              <a:t>ULTRASONOGRAPHY (US)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Physical principles of ultrasound</a:t>
            </a:r>
            <a:endParaRPr/>
          </a:p>
        </p:txBody>
      </p:sp>
      <p:sp>
        <p:nvSpPr>
          <p:cNvPr id="234" name="Google Shape;234;p2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Ultrasound is sound with frequencies greater than 20 kilohertz </a:t>
            </a:r>
            <a:endParaRPr/>
          </a:p>
          <a:p>
            <a:pPr indent="-228600" lvl="0" marL="228600" rtl="0" algn="l">
              <a:lnSpc>
                <a:spcPct val="90000"/>
              </a:lnSpc>
              <a:spcBef>
                <a:spcPts val="1000"/>
              </a:spcBef>
              <a:spcAft>
                <a:spcPts val="0"/>
              </a:spcAft>
              <a:buClr>
                <a:schemeClr val="dk1"/>
              </a:buClr>
              <a:buSzPts val="2800"/>
              <a:buChar char="•"/>
            </a:pPr>
            <a:r>
              <a:rPr lang="sr-Latn-RS"/>
              <a:t>This frequency is the approximate upper audible limit of human hearing in healthy young adults </a:t>
            </a:r>
            <a:endParaRPr/>
          </a:p>
          <a:p>
            <a:pPr indent="-228600" lvl="0" marL="228600" rtl="0" algn="l">
              <a:lnSpc>
                <a:spcPct val="90000"/>
              </a:lnSpc>
              <a:spcBef>
                <a:spcPts val="1000"/>
              </a:spcBef>
              <a:spcAft>
                <a:spcPts val="0"/>
              </a:spcAft>
              <a:buClr>
                <a:schemeClr val="dk1"/>
              </a:buClr>
              <a:buSzPts val="2800"/>
              <a:buChar char="•"/>
            </a:pPr>
            <a:r>
              <a:rPr lang="sr-Latn-RS"/>
              <a:t>The physical principles of acoustic waves apply to any frequency range, including ultrasound </a:t>
            </a:r>
            <a:endParaRPr/>
          </a:p>
          <a:p>
            <a:pPr indent="-228600" lvl="0" marL="228600" rtl="0" algn="l">
              <a:lnSpc>
                <a:spcPct val="90000"/>
              </a:lnSpc>
              <a:spcBef>
                <a:spcPts val="1000"/>
              </a:spcBef>
              <a:spcAft>
                <a:spcPts val="0"/>
              </a:spcAft>
              <a:buClr>
                <a:schemeClr val="dk1"/>
              </a:buClr>
              <a:buSzPts val="2800"/>
              <a:buChar char="•"/>
            </a:pPr>
            <a:r>
              <a:rPr lang="sr-Latn-RS"/>
              <a:t>Ultrasonic devices operate with frequencies from 2 MHz up to 30 Megahertz</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35" name="Google Shape;235;p24"/>
          <p:cNvPicPr preferRelativeResize="0"/>
          <p:nvPr/>
        </p:nvPicPr>
        <p:blipFill rotWithShape="1">
          <a:blip r:embed="rId3">
            <a:alphaModFix/>
          </a:blip>
          <a:srcRect b="0" l="0" r="0" t="0"/>
          <a:stretch/>
        </p:blipFill>
        <p:spPr>
          <a:xfrm>
            <a:off x="2814521" y="4835610"/>
            <a:ext cx="8250073" cy="196060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 </a:t>
            </a:r>
            <a:endParaRPr/>
          </a:p>
        </p:txBody>
      </p:sp>
      <p:sp>
        <p:nvSpPr>
          <p:cNvPr id="241" name="Google Shape;241;p2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Ultrasound is used in many different fields </a:t>
            </a:r>
            <a:endParaRPr/>
          </a:p>
          <a:p>
            <a:pPr indent="-228600" lvl="0" marL="228600" rtl="0" algn="l">
              <a:lnSpc>
                <a:spcPct val="90000"/>
              </a:lnSpc>
              <a:spcBef>
                <a:spcPts val="1000"/>
              </a:spcBef>
              <a:spcAft>
                <a:spcPts val="0"/>
              </a:spcAft>
              <a:buClr>
                <a:schemeClr val="dk1"/>
              </a:buClr>
              <a:buSzPts val="2800"/>
              <a:buChar char="•"/>
            </a:pPr>
            <a:r>
              <a:rPr lang="sr-Latn-RS"/>
              <a:t>Ultrasonic devices are used to detect objects and measure distances</a:t>
            </a:r>
            <a:endParaRPr/>
          </a:p>
          <a:p>
            <a:pPr indent="-228600" lvl="0" marL="228600" rtl="0" algn="l">
              <a:lnSpc>
                <a:spcPct val="90000"/>
              </a:lnSpc>
              <a:spcBef>
                <a:spcPts val="1000"/>
              </a:spcBef>
              <a:spcAft>
                <a:spcPts val="0"/>
              </a:spcAft>
              <a:buClr>
                <a:schemeClr val="dk1"/>
              </a:buClr>
              <a:buSzPts val="2800"/>
              <a:buChar char="•"/>
            </a:pPr>
            <a:r>
              <a:rPr lang="sr-Latn-RS"/>
              <a:t>Ultrasound imaging or sonography is often used in medicine </a:t>
            </a:r>
            <a:endParaRPr/>
          </a:p>
          <a:p>
            <a:pPr indent="-228600" lvl="0" marL="228600" rtl="0" algn="l">
              <a:lnSpc>
                <a:spcPct val="90000"/>
              </a:lnSpc>
              <a:spcBef>
                <a:spcPts val="1000"/>
              </a:spcBef>
              <a:spcAft>
                <a:spcPts val="0"/>
              </a:spcAft>
              <a:buClr>
                <a:schemeClr val="dk1"/>
              </a:buClr>
              <a:buSzPts val="2800"/>
              <a:buChar char="•"/>
            </a:pPr>
            <a:r>
              <a:rPr lang="sr-Latn-RS"/>
              <a:t>In the nondestructive testing of products and structures, ultrasound is used to detect invisible flaws </a:t>
            </a:r>
            <a:endParaRPr/>
          </a:p>
          <a:p>
            <a:pPr indent="-228600" lvl="0" marL="228600" rtl="0" algn="l">
              <a:lnSpc>
                <a:spcPct val="90000"/>
              </a:lnSpc>
              <a:spcBef>
                <a:spcPts val="1000"/>
              </a:spcBef>
              <a:spcAft>
                <a:spcPts val="0"/>
              </a:spcAft>
              <a:buClr>
                <a:schemeClr val="dk1"/>
              </a:buClr>
              <a:buSzPts val="2800"/>
              <a:buChar char="•"/>
            </a:pPr>
            <a:r>
              <a:rPr lang="sr-Latn-RS"/>
              <a:t>Industrially, ultrasound is used for cleaning, mixing, and accelerating chemical processes </a:t>
            </a:r>
            <a:endParaRPr/>
          </a:p>
          <a:p>
            <a:pPr indent="-228600" lvl="0" marL="228600" rtl="0" algn="l">
              <a:lnSpc>
                <a:spcPct val="90000"/>
              </a:lnSpc>
              <a:spcBef>
                <a:spcPts val="1000"/>
              </a:spcBef>
              <a:spcAft>
                <a:spcPts val="0"/>
              </a:spcAft>
              <a:buClr>
                <a:schemeClr val="dk1"/>
              </a:buClr>
              <a:buSzPts val="2800"/>
              <a:buChar char="•"/>
            </a:pPr>
            <a:r>
              <a:rPr lang="sr-Latn-RS"/>
              <a:t>Animals such as bats use ultrasound for locating prey and obstacles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42" name="Google Shape;242;p25"/>
          <p:cNvPicPr preferRelativeResize="0"/>
          <p:nvPr/>
        </p:nvPicPr>
        <p:blipFill rotWithShape="1">
          <a:blip r:embed="rId3">
            <a:alphaModFix/>
          </a:blip>
          <a:srcRect b="0" l="0" r="0" t="0"/>
          <a:stretch/>
        </p:blipFill>
        <p:spPr>
          <a:xfrm>
            <a:off x="8744537" y="365125"/>
            <a:ext cx="2781742" cy="169433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 </a:t>
            </a:r>
            <a:endParaRPr/>
          </a:p>
        </p:txBody>
      </p:sp>
      <p:sp>
        <p:nvSpPr>
          <p:cNvPr id="248" name="Google Shape;248;p2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Medical ultrasound is an ultrasound-based diagnostic medical imaging technique used to visualize muscles, tendons, and many internal organs to capture their size, structure and any pathological lesions with real time tomographic images</a:t>
            </a:r>
            <a:endParaRPr/>
          </a:p>
          <a:p>
            <a:pPr indent="-228600" lvl="0" marL="228600" rtl="0" algn="l">
              <a:lnSpc>
                <a:spcPct val="90000"/>
              </a:lnSpc>
              <a:spcBef>
                <a:spcPts val="1000"/>
              </a:spcBef>
              <a:spcAft>
                <a:spcPts val="0"/>
              </a:spcAft>
              <a:buClr>
                <a:schemeClr val="dk1"/>
              </a:buClr>
              <a:buSzPts val="2800"/>
              <a:buChar char="•"/>
            </a:pPr>
            <a:r>
              <a:rPr lang="sr-Latn-RS"/>
              <a:t>Ultrasound has been used by radiologists and sonographers to image the human body for at least 70 years and has become a widely used diagnostic tool </a:t>
            </a:r>
            <a:endParaRPr/>
          </a:p>
          <a:p>
            <a:pPr indent="-228600" lvl="0" marL="228600" rtl="0" algn="l">
              <a:lnSpc>
                <a:spcPct val="90000"/>
              </a:lnSpc>
              <a:spcBef>
                <a:spcPts val="1000"/>
              </a:spcBef>
              <a:spcAft>
                <a:spcPts val="0"/>
              </a:spcAft>
              <a:buClr>
                <a:schemeClr val="dk1"/>
              </a:buClr>
              <a:buSzPts val="2800"/>
              <a:buChar char="•"/>
            </a:pPr>
            <a:r>
              <a:rPr lang="sr-Latn-RS"/>
              <a:t>The technology is relatively inexpensive and portable, especially when compared with other techniques, such as magnetic resonance imaging (MRI) and computed tomography (CT)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 </a:t>
            </a:r>
            <a:endParaRPr/>
          </a:p>
        </p:txBody>
      </p:sp>
      <p:sp>
        <p:nvSpPr>
          <p:cNvPr id="254" name="Google Shape;254;p2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Ultrasound is also used to visualize fetuses during routine and emergency prenatal care </a:t>
            </a:r>
            <a:endParaRPr/>
          </a:p>
          <a:p>
            <a:pPr indent="-228600" lvl="0" marL="228600" rtl="0" algn="l">
              <a:lnSpc>
                <a:spcPct val="90000"/>
              </a:lnSpc>
              <a:spcBef>
                <a:spcPts val="1000"/>
              </a:spcBef>
              <a:spcAft>
                <a:spcPts val="0"/>
              </a:spcAft>
              <a:buClr>
                <a:schemeClr val="dk1"/>
              </a:buClr>
              <a:buSzPts val="2800"/>
              <a:buChar char="•"/>
            </a:pPr>
            <a:r>
              <a:rPr lang="sr-Latn-RS"/>
              <a:t>As currently applied in the medical field, properly performed ultrasound poses no known risks to the patient </a:t>
            </a:r>
            <a:endParaRPr/>
          </a:p>
          <a:p>
            <a:pPr indent="-228600" lvl="0" marL="228600" rtl="0" algn="l">
              <a:lnSpc>
                <a:spcPct val="90000"/>
              </a:lnSpc>
              <a:spcBef>
                <a:spcPts val="1000"/>
              </a:spcBef>
              <a:spcAft>
                <a:spcPts val="0"/>
              </a:spcAft>
              <a:buClr>
                <a:schemeClr val="dk1"/>
              </a:buClr>
              <a:buSzPts val="2800"/>
              <a:buChar char="•"/>
            </a:pPr>
            <a:r>
              <a:rPr lang="sr-Latn-RS"/>
              <a:t>Sonography does not use ionizing radiation, and the power levels used for imaging are too low to cause adverse heating or pressure effects in tissue </a:t>
            </a:r>
            <a:endParaRPr/>
          </a:p>
          <a:p>
            <a:pPr indent="-228600" lvl="0" marL="228600" rtl="0" algn="l">
              <a:lnSpc>
                <a:spcPct val="90000"/>
              </a:lnSpc>
              <a:spcBef>
                <a:spcPts val="1000"/>
              </a:spcBef>
              <a:spcAft>
                <a:spcPts val="0"/>
              </a:spcAft>
              <a:buClr>
                <a:schemeClr val="dk1"/>
              </a:buClr>
              <a:buSzPts val="2800"/>
              <a:buChar char="•"/>
            </a:pPr>
            <a:r>
              <a:rPr lang="sr-Latn-RS"/>
              <a:t>Although the long-term effects due to ultrasound exposure at diagnostic intensity are still unknown, currently most doctors feel that the benefits to patients outweigh the risks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sr-Latn-RS"/>
              <a:t>Properties of ultrasonic waves</a:t>
            </a:r>
            <a:endParaRPr/>
          </a:p>
        </p:txBody>
      </p:sp>
      <p:sp>
        <p:nvSpPr>
          <p:cNvPr id="260" name="Google Shape;260;p2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Ultrasonic waves have two essential properties: speed and frequency</a:t>
            </a:r>
            <a:endParaRPr/>
          </a:p>
          <a:p>
            <a:pPr indent="-228600" lvl="0" marL="228600" rtl="0" algn="l">
              <a:lnSpc>
                <a:spcPct val="90000"/>
              </a:lnSpc>
              <a:spcBef>
                <a:spcPts val="1000"/>
              </a:spcBef>
              <a:spcAft>
                <a:spcPts val="0"/>
              </a:spcAft>
              <a:buClr>
                <a:schemeClr val="dk1"/>
              </a:buClr>
              <a:buSzPts val="2800"/>
              <a:buChar char="•"/>
            </a:pPr>
            <a:r>
              <a:rPr lang="sr-Latn-RS"/>
              <a:t>They have smaller wavelengths </a:t>
            </a:r>
            <a:endParaRPr/>
          </a:p>
          <a:p>
            <a:pPr indent="-228600" lvl="0" marL="228600" rtl="0" algn="l">
              <a:lnSpc>
                <a:spcPct val="90000"/>
              </a:lnSpc>
              <a:spcBef>
                <a:spcPts val="1000"/>
              </a:spcBef>
              <a:spcAft>
                <a:spcPts val="0"/>
              </a:spcAft>
              <a:buClr>
                <a:schemeClr val="dk1"/>
              </a:buClr>
              <a:buSzPts val="2800"/>
              <a:buChar char="•"/>
            </a:pPr>
            <a:r>
              <a:rPr lang="sr-Latn-RS"/>
              <a:t>As a result, their penetrating power is high</a:t>
            </a:r>
            <a:endParaRPr/>
          </a:p>
          <a:p>
            <a:pPr indent="-228600" lvl="0" marL="228600" rtl="0" algn="l">
              <a:lnSpc>
                <a:spcPct val="90000"/>
              </a:lnSpc>
              <a:spcBef>
                <a:spcPts val="1000"/>
              </a:spcBef>
              <a:spcAft>
                <a:spcPts val="0"/>
              </a:spcAft>
              <a:buClr>
                <a:schemeClr val="dk1"/>
              </a:buClr>
              <a:buSzPts val="2800"/>
              <a:buChar char="•"/>
            </a:pPr>
            <a:r>
              <a:rPr lang="sr-Latn-RS"/>
              <a:t>The relationship between speed, frequency and wavelength is as follows:</a:t>
            </a:r>
            <a:endParaRPr/>
          </a:p>
          <a:p>
            <a:pPr indent="-228600" lvl="1" marL="685800" rtl="0" algn="l">
              <a:lnSpc>
                <a:spcPct val="90000"/>
              </a:lnSpc>
              <a:spcBef>
                <a:spcPts val="500"/>
              </a:spcBef>
              <a:spcAft>
                <a:spcPts val="0"/>
              </a:spcAft>
              <a:buClr>
                <a:schemeClr val="dk1"/>
              </a:buClr>
              <a:buSzPts val="2400"/>
              <a:buChar char="•"/>
            </a:pPr>
            <a:r>
              <a:rPr lang="sr-Latn-RS"/>
              <a:t>speed = frequency x wavelengths</a:t>
            </a:r>
            <a:endParaRPr/>
          </a:p>
          <a:p>
            <a:pPr indent="-228600" lvl="0" marL="228600" rtl="0" algn="l">
              <a:lnSpc>
                <a:spcPct val="90000"/>
              </a:lnSpc>
              <a:spcBef>
                <a:spcPts val="1000"/>
              </a:spcBef>
              <a:spcAft>
                <a:spcPts val="0"/>
              </a:spcAft>
              <a:buClr>
                <a:schemeClr val="dk1"/>
              </a:buClr>
              <a:buSzPts val="2800"/>
              <a:buChar char="•"/>
            </a:pPr>
            <a:r>
              <a:rPr lang="sr-Latn-RS"/>
              <a:t>Ultrasonic waves cannot travel through vacuum (the x-ray propagates through the vacuum)</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2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sr-Latn-RS"/>
              <a:t>Properties of ultrasonic waves</a:t>
            </a:r>
            <a:endParaRPr/>
          </a:p>
        </p:txBody>
      </p:sp>
      <p:sp>
        <p:nvSpPr>
          <p:cNvPr id="266" name="Google Shape;266;p29"/>
          <p:cNvSpPr txBox="1"/>
          <p:nvPr>
            <p:ph idx="1" type="body"/>
          </p:nvPr>
        </p:nvSpPr>
        <p:spPr>
          <a:xfrm>
            <a:off x="838200" y="1825625"/>
            <a:ext cx="10398211"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Ultrasonic waves travel at the speed of sound in the medium </a:t>
            </a:r>
            <a:endParaRPr/>
          </a:p>
          <a:p>
            <a:pPr indent="-228600" lvl="0" marL="228600" rtl="0" algn="l">
              <a:lnSpc>
                <a:spcPct val="90000"/>
              </a:lnSpc>
              <a:spcBef>
                <a:spcPts val="1000"/>
              </a:spcBef>
              <a:spcAft>
                <a:spcPts val="0"/>
              </a:spcAft>
              <a:buClr>
                <a:schemeClr val="dk1"/>
              </a:buClr>
              <a:buSzPts val="2800"/>
              <a:buChar char="•"/>
            </a:pPr>
            <a:r>
              <a:rPr lang="sr-Latn-RS"/>
              <a:t>The speed of ultrasonic waves depends on the density of the medium</a:t>
            </a:r>
            <a:endParaRPr/>
          </a:p>
          <a:p>
            <a:pPr indent="-228600" lvl="0" marL="228600" rtl="0" algn="l">
              <a:lnSpc>
                <a:spcPct val="90000"/>
              </a:lnSpc>
              <a:spcBef>
                <a:spcPts val="1000"/>
              </a:spcBef>
              <a:spcAft>
                <a:spcPts val="0"/>
              </a:spcAft>
              <a:buClr>
                <a:schemeClr val="dk1"/>
              </a:buClr>
              <a:buSzPts val="2800"/>
              <a:buChar char="•"/>
            </a:pPr>
            <a:r>
              <a:rPr lang="sr-Latn-RS"/>
              <a:t>They have maximum velocity in a denser medium</a:t>
            </a:r>
            <a:endParaRPr/>
          </a:p>
          <a:p>
            <a:pPr indent="-228600" lvl="0" marL="228600" rtl="0" algn="l">
              <a:lnSpc>
                <a:spcPct val="90000"/>
              </a:lnSpc>
              <a:spcBef>
                <a:spcPts val="1000"/>
              </a:spcBef>
              <a:spcAft>
                <a:spcPts val="0"/>
              </a:spcAft>
              <a:buClr>
                <a:schemeClr val="dk1"/>
              </a:buClr>
              <a:buSzPts val="2800"/>
              <a:buChar char="•"/>
            </a:pPr>
            <a:r>
              <a:rPr lang="sr-Latn-RS"/>
              <a:t>In a homogeneous medium, ultrasonic waves travel at a constant velocity</a:t>
            </a:r>
            <a:endParaRPr/>
          </a:p>
          <a:p>
            <a:pPr indent="-228600" lvl="0" marL="228600" rtl="0" algn="l">
              <a:lnSpc>
                <a:spcPct val="90000"/>
              </a:lnSpc>
              <a:spcBef>
                <a:spcPts val="1000"/>
              </a:spcBef>
              <a:spcAft>
                <a:spcPts val="0"/>
              </a:spcAft>
              <a:buClr>
                <a:schemeClr val="dk1"/>
              </a:buClr>
              <a:buSzPts val="2800"/>
              <a:buChar char="•"/>
            </a:pPr>
            <a:r>
              <a:rPr lang="sr-Latn-RS"/>
              <a:t>In low viscosity liquids, ultrasonic waves produce vibrations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History of CT </a:t>
            </a:r>
            <a:endParaRPr/>
          </a:p>
        </p:txBody>
      </p:sp>
      <p:sp>
        <p:nvSpPr>
          <p:cNvPr id="97" name="Google Shape;97;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The cross-sections that are obtained as a result of the examination are a computer-processed projection of part of the patient's body, which can be processed in various ways with further software procedures, so reconstructions in other planes are also obtained</a:t>
            </a:r>
            <a:endParaRPr/>
          </a:p>
          <a:p>
            <a:pPr indent="-228600" lvl="0" marL="228600" rtl="0" algn="l">
              <a:lnSpc>
                <a:spcPct val="90000"/>
              </a:lnSpc>
              <a:spcBef>
                <a:spcPts val="1000"/>
              </a:spcBef>
              <a:spcAft>
                <a:spcPts val="0"/>
              </a:spcAft>
              <a:buClr>
                <a:schemeClr val="dk1"/>
              </a:buClr>
              <a:buSzPts val="2800"/>
              <a:buChar char="•"/>
            </a:pPr>
            <a:r>
              <a:rPr lang="sr-Latn-RS"/>
              <a:t>Credit for the discovery of CT goes to Godfrey Hounsfield (1919-2004), an English electrical engineer, and Allan Cormack (1924-1998), a South African physicist</a:t>
            </a:r>
            <a:endParaRPr/>
          </a:p>
          <a:p>
            <a:pPr indent="-228600" lvl="0" marL="228600" rtl="0" algn="l">
              <a:lnSpc>
                <a:spcPct val="90000"/>
              </a:lnSpc>
              <a:spcBef>
                <a:spcPts val="1000"/>
              </a:spcBef>
              <a:spcAft>
                <a:spcPts val="0"/>
              </a:spcAft>
              <a:buClr>
                <a:schemeClr val="dk1"/>
              </a:buClr>
              <a:buSzPts val="2800"/>
              <a:buChar char="•"/>
            </a:pPr>
            <a:r>
              <a:rPr lang="sr-Latn-RS"/>
              <a:t>In 1979 Hounsfield and Cormack were awarded the Nobel Prize in Medicine and Physiology for the discovery of computed tomography</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sr-Latn-RS"/>
              <a:t>Properties of ultrasonic waves</a:t>
            </a:r>
            <a:endParaRPr/>
          </a:p>
        </p:txBody>
      </p:sp>
      <p:sp>
        <p:nvSpPr>
          <p:cNvPr id="272" name="Google Shape;272;p3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The higher frequency and shorter wavelength of ultrasound waves results in better spatial resolution</a:t>
            </a:r>
            <a:endParaRPr/>
          </a:p>
          <a:p>
            <a:pPr indent="-228600" lvl="0" marL="228600" rtl="0" algn="l">
              <a:lnSpc>
                <a:spcPct val="90000"/>
              </a:lnSpc>
              <a:spcBef>
                <a:spcPts val="1000"/>
              </a:spcBef>
              <a:spcAft>
                <a:spcPts val="0"/>
              </a:spcAft>
              <a:buClr>
                <a:schemeClr val="dk1"/>
              </a:buClr>
              <a:buSzPts val="2800"/>
              <a:buChar char="•"/>
            </a:pPr>
            <a:r>
              <a:rPr lang="sr-Latn-RS"/>
              <a:t>Increasing the frequency affects:</a:t>
            </a:r>
            <a:endParaRPr/>
          </a:p>
          <a:p>
            <a:pPr indent="-228600" lvl="1" marL="685800" rtl="0" algn="l">
              <a:lnSpc>
                <a:spcPct val="90000"/>
              </a:lnSpc>
              <a:spcBef>
                <a:spcPts val="500"/>
              </a:spcBef>
              <a:spcAft>
                <a:spcPts val="0"/>
              </a:spcAft>
              <a:buClr>
                <a:schemeClr val="dk1"/>
              </a:buClr>
              <a:buSzPts val="2400"/>
              <a:buChar char="•"/>
            </a:pPr>
            <a:r>
              <a:rPr lang="sr-Latn-RS"/>
              <a:t>increase in resolution - better visibility of smaller objects </a:t>
            </a:r>
            <a:endParaRPr/>
          </a:p>
          <a:p>
            <a:pPr indent="-228600" lvl="1" marL="685800" rtl="0" algn="l">
              <a:lnSpc>
                <a:spcPct val="90000"/>
              </a:lnSpc>
              <a:spcBef>
                <a:spcPts val="500"/>
              </a:spcBef>
              <a:spcAft>
                <a:spcPts val="0"/>
              </a:spcAft>
              <a:buClr>
                <a:schemeClr val="dk1"/>
              </a:buClr>
              <a:buSzPts val="2400"/>
              <a:buChar char="•"/>
            </a:pPr>
            <a:r>
              <a:rPr lang="sr-Latn-RS"/>
              <a:t>reduction of penetration - lower penetration depth </a:t>
            </a:r>
            <a:endParaRPr/>
          </a:p>
          <a:p>
            <a:pPr indent="-228600" lvl="1" marL="685800" rtl="0" algn="l">
              <a:lnSpc>
                <a:spcPct val="90000"/>
              </a:lnSpc>
              <a:spcBef>
                <a:spcPts val="500"/>
              </a:spcBef>
              <a:spcAft>
                <a:spcPts val="0"/>
              </a:spcAft>
              <a:buClr>
                <a:schemeClr val="dk1"/>
              </a:buClr>
              <a:buSzPts val="2400"/>
              <a:buChar char="•"/>
            </a:pPr>
            <a:r>
              <a:rPr lang="sr-Latn-RS"/>
              <a:t>better directivity (collimation) of waves</a:t>
            </a:r>
            <a:endParaRPr/>
          </a:p>
          <a:p>
            <a:pPr indent="-228600" lvl="0" marL="228600" rtl="0" algn="l">
              <a:lnSpc>
                <a:spcPct val="90000"/>
              </a:lnSpc>
              <a:spcBef>
                <a:spcPts val="1000"/>
              </a:spcBef>
              <a:spcAft>
                <a:spcPts val="0"/>
              </a:spcAft>
              <a:buClr>
                <a:schemeClr val="dk1"/>
              </a:buClr>
              <a:buSzPts val="2800"/>
              <a:buChar char="•"/>
            </a:pPr>
            <a:r>
              <a:rPr lang="sr-Latn-RS"/>
              <a:t>Lower frequency → greater penetration (examination of deeper tissues)</a:t>
            </a:r>
            <a:endParaRPr/>
          </a:p>
          <a:p>
            <a:pPr indent="-228600" lvl="0" marL="228600" rtl="0" algn="l">
              <a:lnSpc>
                <a:spcPct val="90000"/>
              </a:lnSpc>
              <a:spcBef>
                <a:spcPts val="1000"/>
              </a:spcBef>
              <a:spcAft>
                <a:spcPts val="0"/>
              </a:spcAft>
              <a:buClr>
                <a:schemeClr val="dk1"/>
              </a:buClr>
              <a:buSzPts val="2800"/>
              <a:buChar char="•"/>
            </a:pPr>
            <a:r>
              <a:rPr lang="sr-Latn-RS"/>
              <a:t>Higher frequency → less penetration but better differentiation of details (examination of superficial organs)</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sr-Latn-RS"/>
              <a:t>Properties of ultrasonic waves</a:t>
            </a:r>
            <a:endParaRPr/>
          </a:p>
        </p:txBody>
      </p:sp>
      <p:pic>
        <p:nvPicPr>
          <p:cNvPr id="278" name="Google Shape;278;p31"/>
          <p:cNvPicPr preferRelativeResize="0"/>
          <p:nvPr>
            <p:ph idx="1" type="body"/>
          </p:nvPr>
        </p:nvPicPr>
        <p:blipFill rotWithShape="1">
          <a:blip r:embed="rId3">
            <a:alphaModFix/>
          </a:blip>
          <a:srcRect b="0" l="0" r="0" t="0"/>
          <a:stretch/>
        </p:blipFill>
        <p:spPr>
          <a:xfrm>
            <a:off x="2128585" y="1690688"/>
            <a:ext cx="7458589" cy="5167312"/>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sr-Latn-RS"/>
              <a:t>Properties of ultrasonic waves - </a:t>
            </a:r>
            <a:r>
              <a:rPr b="1" i="1" lang="sr-Latn-RS"/>
              <a:t>attenuation</a:t>
            </a:r>
            <a:r>
              <a:rPr b="1" lang="sr-Latn-RS"/>
              <a:t> </a:t>
            </a:r>
            <a:endParaRPr/>
          </a:p>
        </p:txBody>
      </p:sp>
      <p:sp>
        <p:nvSpPr>
          <p:cNvPr id="284" name="Google Shape;284;p3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Attenuation is the process of weakening ultrasound waves</a:t>
            </a:r>
            <a:endParaRPr/>
          </a:p>
          <a:p>
            <a:pPr indent="-228600" lvl="0" marL="228600" rtl="0" algn="l">
              <a:lnSpc>
                <a:spcPct val="90000"/>
              </a:lnSpc>
              <a:spcBef>
                <a:spcPts val="1000"/>
              </a:spcBef>
              <a:spcAft>
                <a:spcPts val="0"/>
              </a:spcAft>
              <a:buClr>
                <a:schemeClr val="dk1"/>
              </a:buClr>
              <a:buSzPts val="2800"/>
              <a:buChar char="•"/>
            </a:pPr>
            <a:r>
              <a:rPr lang="sr-Latn-RS"/>
              <a:t>Ultrasound waves undergo reflection, refraction, dispersion and absorption</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rPr lang="sr-Latn-RS"/>
              <a:t>          Reflection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85" name="Google Shape;285;p32"/>
          <p:cNvPicPr preferRelativeResize="0"/>
          <p:nvPr/>
        </p:nvPicPr>
        <p:blipFill rotWithShape="1">
          <a:blip r:embed="rId3">
            <a:alphaModFix/>
          </a:blip>
          <a:srcRect b="0" l="0" r="0" t="0"/>
          <a:stretch/>
        </p:blipFill>
        <p:spPr>
          <a:xfrm>
            <a:off x="3920465" y="2812088"/>
            <a:ext cx="2083184" cy="404591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3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sr-Latn-RS"/>
              <a:t>Properties of ultrasonic waves - </a:t>
            </a:r>
            <a:r>
              <a:rPr b="1" i="1" lang="sr-Latn-RS"/>
              <a:t>attenuation</a:t>
            </a:r>
            <a:r>
              <a:rPr b="1" lang="sr-Latn-RS"/>
              <a:t> </a:t>
            </a:r>
            <a:endParaRPr/>
          </a:p>
        </p:txBody>
      </p:sp>
      <p:sp>
        <p:nvSpPr>
          <p:cNvPr id="291" name="Google Shape;291;p3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sr-Latn-RS"/>
              <a:t>            dispersion                                                         refraction</a:t>
            </a:r>
            <a:endParaRPr/>
          </a:p>
          <a:p>
            <a:pPr indent="-50800" lvl="0" marL="22860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rPr lang="sr-Latn-RS"/>
              <a:t>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292" name="Google Shape;292;p33"/>
          <p:cNvPicPr preferRelativeResize="0"/>
          <p:nvPr/>
        </p:nvPicPr>
        <p:blipFill rotWithShape="1">
          <a:blip r:embed="rId3">
            <a:alphaModFix/>
          </a:blip>
          <a:srcRect b="0" l="0" r="0" t="0"/>
          <a:stretch/>
        </p:blipFill>
        <p:spPr>
          <a:xfrm>
            <a:off x="1169774" y="2341212"/>
            <a:ext cx="3161798" cy="4196570"/>
          </a:xfrm>
          <a:prstGeom prst="rect">
            <a:avLst/>
          </a:prstGeom>
          <a:noFill/>
          <a:ln>
            <a:noFill/>
          </a:ln>
        </p:spPr>
      </p:pic>
      <p:pic>
        <p:nvPicPr>
          <p:cNvPr id="293" name="Google Shape;293;p33"/>
          <p:cNvPicPr preferRelativeResize="0"/>
          <p:nvPr/>
        </p:nvPicPr>
        <p:blipFill rotWithShape="1">
          <a:blip r:embed="rId4">
            <a:alphaModFix/>
          </a:blip>
          <a:srcRect b="0" l="0" r="0" t="0"/>
          <a:stretch/>
        </p:blipFill>
        <p:spPr>
          <a:xfrm>
            <a:off x="6896574" y="2358044"/>
            <a:ext cx="3743047" cy="4179737"/>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3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sr-Latn-RS"/>
              <a:t>Properties of ultrasonic waves - </a:t>
            </a:r>
            <a:r>
              <a:rPr b="1" i="1" lang="sr-Latn-RS"/>
              <a:t>attenuation</a:t>
            </a:r>
            <a:r>
              <a:rPr b="1" lang="sr-Latn-RS"/>
              <a:t> </a:t>
            </a:r>
            <a:endParaRPr/>
          </a:p>
        </p:txBody>
      </p:sp>
      <p:sp>
        <p:nvSpPr>
          <p:cNvPr id="299" name="Google Shape;299;p3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Absorption represents the conversion of a part of the energy of ultrasound waves into heat</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00" name="Google Shape;300;p34"/>
          <p:cNvPicPr preferRelativeResize="0"/>
          <p:nvPr/>
        </p:nvPicPr>
        <p:blipFill rotWithShape="1">
          <a:blip r:embed="rId3">
            <a:alphaModFix/>
          </a:blip>
          <a:srcRect b="0" l="0" r="0" t="0"/>
          <a:stretch/>
        </p:blipFill>
        <p:spPr>
          <a:xfrm>
            <a:off x="6178547" y="3344300"/>
            <a:ext cx="3706689" cy="2261812"/>
          </a:xfrm>
          <a:prstGeom prst="rect">
            <a:avLst/>
          </a:prstGeom>
          <a:noFill/>
          <a:ln>
            <a:noFill/>
          </a:ln>
        </p:spPr>
      </p:pic>
      <p:pic>
        <p:nvPicPr>
          <p:cNvPr id="301" name="Google Shape;301;p34"/>
          <p:cNvPicPr preferRelativeResize="0"/>
          <p:nvPr/>
        </p:nvPicPr>
        <p:blipFill rotWithShape="1">
          <a:blip r:embed="rId4">
            <a:alphaModFix/>
          </a:blip>
          <a:srcRect b="0" l="0" r="0" t="0"/>
          <a:stretch/>
        </p:blipFill>
        <p:spPr>
          <a:xfrm>
            <a:off x="2392709" y="2807805"/>
            <a:ext cx="2231329" cy="333480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3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 </a:t>
            </a:r>
            <a:endParaRPr/>
          </a:p>
        </p:txBody>
      </p:sp>
      <p:sp>
        <p:nvSpPr>
          <p:cNvPr id="307" name="Google Shape;307;p3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sr-Latn-RS"/>
              <a:t>                                                          fetus</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08" name="Google Shape;308;p35"/>
          <p:cNvPicPr preferRelativeResize="0"/>
          <p:nvPr/>
        </p:nvPicPr>
        <p:blipFill rotWithShape="1">
          <a:blip r:embed="rId3">
            <a:alphaModFix/>
          </a:blip>
          <a:srcRect b="0" l="0" r="0" t="0"/>
          <a:stretch/>
        </p:blipFill>
        <p:spPr>
          <a:xfrm>
            <a:off x="878309" y="2743199"/>
            <a:ext cx="4507633" cy="3253947"/>
          </a:xfrm>
          <a:prstGeom prst="rect">
            <a:avLst/>
          </a:prstGeom>
          <a:noFill/>
          <a:ln>
            <a:noFill/>
          </a:ln>
        </p:spPr>
      </p:pic>
      <p:pic>
        <p:nvPicPr>
          <p:cNvPr id="309" name="Google Shape;309;p35"/>
          <p:cNvPicPr preferRelativeResize="0"/>
          <p:nvPr/>
        </p:nvPicPr>
        <p:blipFill rotWithShape="1">
          <a:blip r:embed="rId4">
            <a:alphaModFix/>
          </a:blip>
          <a:srcRect b="0" l="0" r="0" t="0"/>
          <a:stretch/>
        </p:blipFill>
        <p:spPr>
          <a:xfrm>
            <a:off x="6698817" y="2733135"/>
            <a:ext cx="4414025" cy="3264011"/>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3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a:t>
            </a:r>
            <a:endParaRPr/>
          </a:p>
        </p:txBody>
      </p:sp>
      <p:sp>
        <p:nvSpPr>
          <p:cNvPr id="315" name="Google Shape;315;p3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sr-Latn-RS"/>
              <a:t>                       renal cyst                                     calculus in the gall bladder</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16" name="Google Shape;316;p36"/>
          <p:cNvPicPr preferRelativeResize="0"/>
          <p:nvPr/>
        </p:nvPicPr>
        <p:blipFill rotWithShape="1">
          <a:blip r:embed="rId3">
            <a:alphaModFix/>
          </a:blip>
          <a:srcRect b="0" l="0" r="0" t="0"/>
          <a:stretch/>
        </p:blipFill>
        <p:spPr>
          <a:xfrm>
            <a:off x="7405816" y="2687595"/>
            <a:ext cx="3350740" cy="3350740"/>
          </a:xfrm>
          <a:prstGeom prst="rect">
            <a:avLst/>
          </a:prstGeom>
          <a:noFill/>
          <a:ln>
            <a:noFill/>
          </a:ln>
        </p:spPr>
      </p:pic>
      <p:pic>
        <p:nvPicPr>
          <p:cNvPr id="317" name="Google Shape;317;p36"/>
          <p:cNvPicPr preferRelativeResize="0"/>
          <p:nvPr/>
        </p:nvPicPr>
        <p:blipFill rotWithShape="1">
          <a:blip r:embed="rId4">
            <a:alphaModFix/>
          </a:blip>
          <a:srcRect b="0" l="0" r="0" t="0"/>
          <a:stretch/>
        </p:blipFill>
        <p:spPr>
          <a:xfrm>
            <a:off x="1271092" y="2693774"/>
            <a:ext cx="4677612" cy="339398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3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a:t>
            </a:r>
            <a:endParaRPr/>
          </a:p>
        </p:txBody>
      </p:sp>
      <p:sp>
        <p:nvSpPr>
          <p:cNvPr id="323" name="Google Shape;323;p3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sr-Latn-RS"/>
              <a:t>             right kidney                                                liver cancer</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24" name="Google Shape;324;p37"/>
          <p:cNvPicPr preferRelativeResize="0"/>
          <p:nvPr/>
        </p:nvPicPr>
        <p:blipFill rotWithShape="1">
          <a:blip r:embed="rId3">
            <a:alphaModFix/>
          </a:blip>
          <a:srcRect b="0" l="0" r="0" t="0"/>
          <a:stretch/>
        </p:blipFill>
        <p:spPr>
          <a:xfrm>
            <a:off x="715789" y="2614556"/>
            <a:ext cx="4791937" cy="3177263"/>
          </a:xfrm>
          <a:prstGeom prst="rect">
            <a:avLst/>
          </a:prstGeom>
          <a:noFill/>
          <a:ln>
            <a:noFill/>
          </a:ln>
        </p:spPr>
      </p:pic>
      <p:pic>
        <p:nvPicPr>
          <p:cNvPr id="325" name="Google Shape;325;p37"/>
          <p:cNvPicPr preferRelativeResize="0"/>
          <p:nvPr/>
        </p:nvPicPr>
        <p:blipFill rotWithShape="1">
          <a:blip r:embed="rId4">
            <a:alphaModFix/>
          </a:blip>
          <a:srcRect b="0" l="0" r="0" t="0"/>
          <a:stretch/>
        </p:blipFill>
        <p:spPr>
          <a:xfrm>
            <a:off x="6244282" y="2614556"/>
            <a:ext cx="4297170" cy="3177263"/>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3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a:t>
            </a:r>
            <a:endParaRPr/>
          </a:p>
        </p:txBody>
      </p:sp>
      <p:sp>
        <p:nvSpPr>
          <p:cNvPr id="331" name="Google Shape;331;p3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sr-Latn-RS"/>
              <a:t>                 pancreatic cancer                                      bladder</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32" name="Google Shape;332;p38"/>
          <p:cNvPicPr preferRelativeResize="0"/>
          <p:nvPr/>
        </p:nvPicPr>
        <p:blipFill rotWithShape="1">
          <a:blip r:embed="rId3">
            <a:alphaModFix/>
          </a:blip>
          <a:srcRect b="0" l="0" r="0" t="0"/>
          <a:stretch/>
        </p:blipFill>
        <p:spPr>
          <a:xfrm>
            <a:off x="1572587" y="2742361"/>
            <a:ext cx="4170025" cy="2517866"/>
          </a:xfrm>
          <a:prstGeom prst="rect">
            <a:avLst/>
          </a:prstGeom>
          <a:noFill/>
          <a:ln>
            <a:noFill/>
          </a:ln>
        </p:spPr>
      </p:pic>
      <p:pic>
        <p:nvPicPr>
          <p:cNvPr id="333" name="Google Shape;333;p38"/>
          <p:cNvPicPr preferRelativeResize="0"/>
          <p:nvPr/>
        </p:nvPicPr>
        <p:blipFill rotWithShape="1">
          <a:blip r:embed="rId4">
            <a:alphaModFix/>
          </a:blip>
          <a:srcRect b="0" l="0" r="0" t="0"/>
          <a:stretch/>
        </p:blipFill>
        <p:spPr>
          <a:xfrm>
            <a:off x="6218441" y="2458244"/>
            <a:ext cx="4762500" cy="30861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3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 transducer</a:t>
            </a:r>
            <a:endParaRPr/>
          </a:p>
        </p:txBody>
      </p:sp>
      <p:sp>
        <p:nvSpPr>
          <p:cNvPr id="339" name="Google Shape;339;p3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An</a:t>
            </a:r>
            <a:r>
              <a:rPr b="1" lang="sr-Latn-RS"/>
              <a:t> ultrasound transducer</a:t>
            </a:r>
            <a:r>
              <a:rPr lang="sr-Latn-RS"/>
              <a:t> converts electrical energy into mechanical (sound) energy and back again, based on the piezoelectric effect </a:t>
            </a:r>
            <a:endParaRPr/>
          </a:p>
          <a:p>
            <a:pPr indent="-228600" lvl="0" marL="228600" rtl="0" algn="l">
              <a:lnSpc>
                <a:spcPct val="90000"/>
              </a:lnSpc>
              <a:spcBef>
                <a:spcPts val="1000"/>
              </a:spcBef>
              <a:spcAft>
                <a:spcPts val="0"/>
              </a:spcAft>
              <a:buClr>
                <a:schemeClr val="dk1"/>
              </a:buClr>
              <a:buSzPts val="2800"/>
              <a:buChar char="•"/>
            </a:pPr>
            <a:r>
              <a:rPr lang="sr-Latn-RS"/>
              <a:t>It is the hand-held part of the ultrasound machine that is responsible for the production and detection of ultrasound waves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40" name="Google Shape;340;p39"/>
          <p:cNvPicPr preferRelativeResize="0"/>
          <p:nvPr/>
        </p:nvPicPr>
        <p:blipFill rotWithShape="1">
          <a:blip r:embed="rId3">
            <a:alphaModFix/>
          </a:blip>
          <a:srcRect b="0" l="0" r="0" t="0"/>
          <a:stretch/>
        </p:blipFill>
        <p:spPr>
          <a:xfrm>
            <a:off x="5647167" y="3543089"/>
            <a:ext cx="3299126" cy="331491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4"/>
          <p:cNvSpPr txBox="1"/>
          <p:nvPr>
            <p:ph type="title"/>
          </p:nvPr>
        </p:nvSpPr>
        <p:spPr>
          <a:xfrm>
            <a:off x="838200" y="365125"/>
            <a:ext cx="10515600" cy="106825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History of CT </a:t>
            </a:r>
            <a:endParaRPr/>
          </a:p>
        </p:txBody>
      </p:sp>
      <p:sp>
        <p:nvSpPr>
          <p:cNvPr id="103" name="Google Shape;103;p4"/>
          <p:cNvSpPr txBox="1"/>
          <p:nvPr>
            <p:ph idx="1" type="body"/>
          </p:nvPr>
        </p:nvSpPr>
        <p:spPr>
          <a:xfrm>
            <a:off x="838200" y="1598142"/>
            <a:ext cx="10515600" cy="4578822"/>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The research lasted in the period 1967.-1971.</a:t>
            </a:r>
            <a:endParaRPr/>
          </a:p>
          <a:p>
            <a:pPr indent="-228600" lvl="0" marL="228600" rtl="0" algn="l">
              <a:lnSpc>
                <a:spcPct val="90000"/>
              </a:lnSpc>
              <a:spcBef>
                <a:spcPts val="1000"/>
              </a:spcBef>
              <a:spcAft>
                <a:spcPts val="0"/>
              </a:spcAft>
              <a:buClr>
                <a:schemeClr val="dk1"/>
              </a:buClr>
              <a:buSzPts val="2800"/>
              <a:buChar char="•"/>
            </a:pPr>
            <a:r>
              <a:rPr lang="sr-Latn-RS"/>
              <a:t>In London, the first examination was carried out in 1971.</a:t>
            </a:r>
            <a:endParaRPr/>
          </a:p>
          <a:p>
            <a:pPr indent="-228600" lvl="0" marL="228600" rtl="0" algn="l">
              <a:lnSpc>
                <a:spcPct val="90000"/>
              </a:lnSpc>
              <a:spcBef>
                <a:spcPts val="1000"/>
              </a:spcBef>
              <a:spcAft>
                <a:spcPts val="0"/>
              </a:spcAft>
              <a:buClr>
                <a:schemeClr val="dk1"/>
              </a:buClr>
              <a:buSzPts val="2800"/>
              <a:buChar char="•"/>
            </a:pPr>
            <a:r>
              <a:rPr lang="sr-Latn-RS"/>
              <a:t>The first clinical research was done by neuroradiologist James Ambrose at the Mayo Clinic, USA</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04" name="Google Shape;104;p4"/>
          <p:cNvPicPr preferRelativeResize="0"/>
          <p:nvPr/>
        </p:nvPicPr>
        <p:blipFill rotWithShape="1">
          <a:blip r:embed="rId3">
            <a:alphaModFix/>
          </a:blip>
          <a:srcRect b="0" l="0" r="0" t="0"/>
          <a:stretch/>
        </p:blipFill>
        <p:spPr>
          <a:xfrm>
            <a:off x="4907435" y="3624649"/>
            <a:ext cx="6446365" cy="3233351"/>
          </a:xfrm>
          <a:prstGeom prst="rect">
            <a:avLst/>
          </a:prstGeom>
          <a:noFill/>
          <a:ln>
            <a:noFill/>
          </a:ln>
        </p:spPr>
      </p:pic>
      <p:pic>
        <p:nvPicPr>
          <p:cNvPr id="105" name="Google Shape;105;p4"/>
          <p:cNvPicPr preferRelativeResize="0"/>
          <p:nvPr/>
        </p:nvPicPr>
        <p:blipFill rotWithShape="1">
          <a:blip r:embed="rId4">
            <a:alphaModFix/>
          </a:blip>
          <a:srcRect b="0" l="0" r="0" t="0"/>
          <a:stretch/>
        </p:blipFill>
        <p:spPr>
          <a:xfrm>
            <a:off x="626077" y="3456478"/>
            <a:ext cx="2702009" cy="34020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40"/>
          <p:cNvSpPr txBox="1"/>
          <p:nvPr>
            <p:ph type="title"/>
          </p:nvPr>
        </p:nvSpPr>
        <p:spPr>
          <a:xfrm>
            <a:off x="838200" y="197709"/>
            <a:ext cx="10515600" cy="121096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 </a:t>
            </a:r>
            <a:endParaRPr/>
          </a:p>
        </p:txBody>
      </p:sp>
      <p:sp>
        <p:nvSpPr>
          <p:cNvPr id="346" name="Google Shape;346;p40"/>
          <p:cNvSpPr txBox="1"/>
          <p:nvPr>
            <p:ph idx="1" type="body"/>
          </p:nvPr>
        </p:nvSpPr>
        <p:spPr>
          <a:xfrm>
            <a:off x="838200" y="1408670"/>
            <a:ext cx="10515600" cy="4768293"/>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Ultrasound waves are produced by a transducer, which can both emit ultrasound waves, as well as detect the ultrasound echoes reflected back </a:t>
            </a:r>
            <a:endParaRPr/>
          </a:p>
          <a:p>
            <a:pPr indent="-228600" lvl="0" marL="228600" rtl="0" algn="l">
              <a:lnSpc>
                <a:spcPct val="90000"/>
              </a:lnSpc>
              <a:spcBef>
                <a:spcPts val="1000"/>
              </a:spcBef>
              <a:spcAft>
                <a:spcPts val="0"/>
              </a:spcAft>
              <a:buClr>
                <a:schemeClr val="dk1"/>
              </a:buClr>
              <a:buSzPts val="2800"/>
              <a:buChar char="•"/>
            </a:pPr>
            <a:r>
              <a:rPr lang="sr-Latn-RS"/>
              <a:t>In most cases, the active elements in ultrasound transducers are made of special ceramic crystal materials called piezoelectrics </a:t>
            </a:r>
            <a:endParaRPr/>
          </a:p>
          <a:p>
            <a:pPr indent="-228600" lvl="0" marL="228600" rtl="0" algn="l">
              <a:lnSpc>
                <a:spcPct val="90000"/>
              </a:lnSpc>
              <a:spcBef>
                <a:spcPts val="1000"/>
              </a:spcBef>
              <a:spcAft>
                <a:spcPts val="0"/>
              </a:spcAft>
              <a:buClr>
                <a:schemeClr val="dk1"/>
              </a:buClr>
              <a:buSzPts val="2800"/>
              <a:buChar char="•"/>
            </a:pPr>
            <a:r>
              <a:rPr lang="sr-Latn-RS"/>
              <a:t>These materials are able to produce sound waves when an electric field is applied to them, but can also work in reverse, producing an electric field when a sound wave hits them</a:t>
            </a:r>
            <a:endParaRPr/>
          </a:p>
          <a:p>
            <a:pPr indent="0" lvl="0" marL="0" rtl="0" algn="l">
              <a:lnSpc>
                <a:spcPct val="90000"/>
              </a:lnSpc>
              <a:spcBef>
                <a:spcPts val="1000"/>
              </a:spcBef>
              <a:spcAft>
                <a:spcPts val="0"/>
              </a:spcAft>
              <a:buClr>
                <a:schemeClr val="dk1"/>
              </a:buClr>
              <a:buSzPts val="2800"/>
              <a:buNone/>
            </a:pPr>
            <a:r>
              <a:rPr lang="sr-Latn-RS"/>
              <a:t> </a:t>
            </a:r>
            <a:endParaRPr/>
          </a:p>
        </p:txBody>
      </p:sp>
      <p:pic>
        <p:nvPicPr>
          <p:cNvPr id="347" name="Google Shape;347;p40"/>
          <p:cNvPicPr preferRelativeResize="0"/>
          <p:nvPr/>
        </p:nvPicPr>
        <p:blipFill rotWithShape="1">
          <a:blip r:embed="rId3">
            <a:alphaModFix/>
          </a:blip>
          <a:srcRect b="0" l="0" r="0" t="0"/>
          <a:stretch/>
        </p:blipFill>
        <p:spPr>
          <a:xfrm>
            <a:off x="0" y="4839079"/>
            <a:ext cx="4341341" cy="2018922"/>
          </a:xfrm>
          <a:prstGeom prst="rect">
            <a:avLst/>
          </a:prstGeom>
          <a:noFill/>
          <a:ln>
            <a:noFill/>
          </a:ln>
        </p:spPr>
      </p:pic>
      <p:pic>
        <p:nvPicPr>
          <p:cNvPr id="348" name="Google Shape;348;p40"/>
          <p:cNvPicPr preferRelativeResize="0"/>
          <p:nvPr/>
        </p:nvPicPr>
        <p:blipFill rotWithShape="1">
          <a:blip r:embed="rId4">
            <a:alphaModFix/>
          </a:blip>
          <a:srcRect b="0" l="0" r="0" t="0"/>
          <a:stretch/>
        </p:blipFill>
        <p:spPr>
          <a:xfrm>
            <a:off x="8064143" y="4839079"/>
            <a:ext cx="4127858" cy="2018921"/>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4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 </a:t>
            </a:r>
            <a:endParaRPr/>
          </a:p>
        </p:txBody>
      </p:sp>
      <p:sp>
        <p:nvSpPr>
          <p:cNvPr id="354" name="Google Shape;354;p4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When used in an ultrasound scanner, the transducer sends out a beam of sound waves into the body </a:t>
            </a:r>
            <a:endParaRPr/>
          </a:p>
          <a:p>
            <a:pPr indent="-228600" lvl="0" marL="228600" rtl="0" algn="l">
              <a:lnSpc>
                <a:spcPct val="90000"/>
              </a:lnSpc>
              <a:spcBef>
                <a:spcPts val="1000"/>
              </a:spcBef>
              <a:spcAft>
                <a:spcPts val="0"/>
              </a:spcAft>
              <a:buClr>
                <a:schemeClr val="dk1"/>
              </a:buClr>
              <a:buSzPts val="2800"/>
              <a:buChar char="•"/>
            </a:pPr>
            <a:r>
              <a:rPr lang="sr-Latn-RS"/>
              <a:t>The sound waves are reflected back to the transducer by boundaries between tissues in the path of the beam (e.g. the boundary between fluid and soft tissue or tissue and bone) </a:t>
            </a:r>
            <a:endParaRPr/>
          </a:p>
          <a:p>
            <a:pPr indent="-228600" lvl="0" marL="228600" rtl="0" algn="l">
              <a:lnSpc>
                <a:spcPct val="90000"/>
              </a:lnSpc>
              <a:spcBef>
                <a:spcPts val="1000"/>
              </a:spcBef>
              <a:spcAft>
                <a:spcPts val="0"/>
              </a:spcAft>
              <a:buClr>
                <a:schemeClr val="dk1"/>
              </a:buClr>
              <a:buSzPts val="2800"/>
              <a:buChar char="•"/>
            </a:pPr>
            <a:r>
              <a:rPr lang="sr-Latn-RS"/>
              <a:t>When these echoes hit the transducer, </a:t>
            </a:r>
            <a:endParaRPr/>
          </a:p>
          <a:p>
            <a:pPr indent="0" lvl="0" marL="0" rtl="0" algn="l">
              <a:lnSpc>
                <a:spcPct val="90000"/>
              </a:lnSpc>
              <a:spcBef>
                <a:spcPts val="1000"/>
              </a:spcBef>
              <a:spcAft>
                <a:spcPts val="0"/>
              </a:spcAft>
              <a:buClr>
                <a:schemeClr val="dk1"/>
              </a:buClr>
              <a:buSzPts val="2800"/>
              <a:buNone/>
            </a:pPr>
            <a:r>
              <a:rPr lang="sr-Latn-RS"/>
              <a:t>   they generate electrical signals that are </a:t>
            </a:r>
            <a:endParaRPr/>
          </a:p>
          <a:p>
            <a:pPr indent="0" lvl="0" marL="0" rtl="0" algn="l">
              <a:lnSpc>
                <a:spcPct val="90000"/>
              </a:lnSpc>
              <a:spcBef>
                <a:spcPts val="1000"/>
              </a:spcBef>
              <a:spcAft>
                <a:spcPts val="0"/>
              </a:spcAft>
              <a:buClr>
                <a:schemeClr val="dk1"/>
              </a:buClr>
              <a:buSzPts val="2800"/>
              <a:buNone/>
            </a:pPr>
            <a:r>
              <a:rPr lang="sr-Latn-RS"/>
              <a:t>   sent to the ultrasound scanner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55" name="Google Shape;355;p41"/>
          <p:cNvPicPr preferRelativeResize="0"/>
          <p:nvPr/>
        </p:nvPicPr>
        <p:blipFill rotWithShape="1">
          <a:blip r:embed="rId3">
            <a:alphaModFix/>
          </a:blip>
          <a:srcRect b="0" l="0" r="0" t="0"/>
          <a:stretch/>
        </p:blipFill>
        <p:spPr>
          <a:xfrm>
            <a:off x="8847438" y="3513438"/>
            <a:ext cx="3344563" cy="3344563"/>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42"/>
          <p:cNvSpPr txBox="1"/>
          <p:nvPr>
            <p:ph type="title"/>
          </p:nvPr>
        </p:nvSpPr>
        <p:spPr>
          <a:xfrm>
            <a:off x="838200" y="266589"/>
            <a:ext cx="10515600" cy="117503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 </a:t>
            </a:r>
            <a:endParaRPr/>
          </a:p>
        </p:txBody>
      </p:sp>
      <p:sp>
        <p:nvSpPr>
          <p:cNvPr id="361" name="Google Shape;361;p42"/>
          <p:cNvSpPr txBox="1"/>
          <p:nvPr>
            <p:ph idx="1" type="body"/>
          </p:nvPr>
        </p:nvSpPr>
        <p:spPr>
          <a:xfrm>
            <a:off x="838200" y="1441622"/>
            <a:ext cx="10515600" cy="4735342"/>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Using the speed of sound and the time of each echo’s return, the scanner calculates the distance from the transducer to the tissue boundary </a:t>
            </a:r>
            <a:endParaRPr/>
          </a:p>
          <a:p>
            <a:pPr indent="-228600" lvl="0" marL="228600" rtl="0" algn="l">
              <a:lnSpc>
                <a:spcPct val="90000"/>
              </a:lnSpc>
              <a:spcBef>
                <a:spcPts val="1000"/>
              </a:spcBef>
              <a:spcAft>
                <a:spcPts val="0"/>
              </a:spcAft>
              <a:buClr>
                <a:schemeClr val="dk1"/>
              </a:buClr>
              <a:buSzPts val="2800"/>
              <a:buChar char="•"/>
            </a:pPr>
            <a:r>
              <a:rPr lang="sr-Latn-RS"/>
              <a:t>These distances are then used to generate two-dimensional images of tissues and organs</a:t>
            </a:r>
            <a:endParaRPr/>
          </a:p>
          <a:p>
            <a:pPr indent="-228600" lvl="0" marL="228600" rtl="0" algn="l">
              <a:lnSpc>
                <a:spcPct val="90000"/>
              </a:lnSpc>
              <a:spcBef>
                <a:spcPts val="1000"/>
              </a:spcBef>
              <a:spcAft>
                <a:spcPts val="0"/>
              </a:spcAft>
              <a:buClr>
                <a:schemeClr val="dk1"/>
              </a:buClr>
              <a:buSzPts val="2800"/>
              <a:buChar char="•"/>
            </a:pPr>
            <a:r>
              <a:rPr lang="sr-Latn-RS"/>
              <a:t>During an ultrasound exam, the technician will </a:t>
            </a:r>
            <a:endParaRPr/>
          </a:p>
          <a:p>
            <a:pPr indent="0" lvl="0" marL="0" rtl="0" algn="l">
              <a:lnSpc>
                <a:spcPct val="90000"/>
              </a:lnSpc>
              <a:spcBef>
                <a:spcPts val="1000"/>
              </a:spcBef>
              <a:spcAft>
                <a:spcPts val="0"/>
              </a:spcAft>
              <a:buClr>
                <a:schemeClr val="dk1"/>
              </a:buClr>
              <a:buSzPts val="2800"/>
              <a:buNone/>
            </a:pPr>
            <a:r>
              <a:rPr lang="sr-Latn-RS"/>
              <a:t>   apply a gel to the skin</a:t>
            </a:r>
            <a:endParaRPr/>
          </a:p>
          <a:p>
            <a:pPr indent="-228600" lvl="0" marL="228600" rtl="0" algn="l">
              <a:lnSpc>
                <a:spcPct val="90000"/>
              </a:lnSpc>
              <a:spcBef>
                <a:spcPts val="1000"/>
              </a:spcBef>
              <a:spcAft>
                <a:spcPts val="0"/>
              </a:spcAft>
              <a:buClr>
                <a:schemeClr val="dk1"/>
              </a:buClr>
              <a:buSzPts val="2800"/>
              <a:buChar char="•"/>
            </a:pPr>
            <a:r>
              <a:rPr lang="sr-Latn-RS"/>
              <a:t>This keeps air pockets from forming between</a:t>
            </a:r>
            <a:endParaRPr/>
          </a:p>
          <a:p>
            <a:pPr indent="0" lvl="0" marL="0" rtl="0" algn="l">
              <a:lnSpc>
                <a:spcPct val="90000"/>
              </a:lnSpc>
              <a:spcBef>
                <a:spcPts val="1000"/>
              </a:spcBef>
              <a:spcAft>
                <a:spcPts val="0"/>
              </a:spcAft>
              <a:buClr>
                <a:schemeClr val="dk1"/>
              </a:buClr>
              <a:buSzPts val="2800"/>
              <a:buNone/>
            </a:pPr>
            <a:r>
              <a:rPr lang="sr-Latn-RS"/>
              <a:t>   the transducer and the skin, which can block </a:t>
            </a:r>
            <a:endParaRPr/>
          </a:p>
          <a:p>
            <a:pPr indent="0" lvl="0" marL="0" rtl="0" algn="l">
              <a:lnSpc>
                <a:spcPct val="90000"/>
              </a:lnSpc>
              <a:spcBef>
                <a:spcPts val="1000"/>
              </a:spcBef>
              <a:spcAft>
                <a:spcPts val="0"/>
              </a:spcAft>
              <a:buClr>
                <a:schemeClr val="dk1"/>
              </a:buClr>
              <a:buSzPts val="2800"/>
              <a:buNone/>
            </a:pPr>
            <a:r>
              <a:rPr lang="sr-Latn-RS"/>
              <a:t>   ultrasound waves from passing into the body</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62" name="Google Shape;362;p42"/>
          <p:cNvPicPr preferRelativeResize="0"/>
          <p:nvPr/>
        </p:nvPicPr>
        <p:blipFill rotWithShape="1">
          <a:blip r:embed="rId3">
            <a:alphaModFix/>
          </a:blip>
          <a:srcRect b="0" l="0" r="0" t="0"/>
          <a:stretch/>
        </p:blipFill>
        <p:spPr>
          <a:xfrm>
            <a:off x="7900086" y="3468064"/>
            <a:ext cx="4291914" cy="3389936"/>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4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 transducer types</a:t>
            </a:r>
            <a:endParaRPr/>
          </a:p>
        </p:txBody>
      </p:sp>
      <p:sp>
        <p:nvSpPr>
          <p:cNvPr id="368" name="Google Shape;368;p43"/>
          <p:cNvSpPr txBox="1"/>
          <p:nvPr>
            <p:ph idx="1" type="body"/>
          </p:nvPr>
        </p:nvSpPr>
        <p:spPr>
          <a:xfrm>
            <a:off x="838200" y="2055813"/>
            <a:ext cx="10515600" cy="4361462"/>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sr-Latn-RS"/>
              <a:t>Convex transducers </a:t>
            </a:r>
            <a:r>
              <a:rPr lang="sr-Latn-RS"/>
              <a:t>- the piezoelectric crystal arrangement is curvilinear; frequency is 3Mhz – 5Mhz; the beam shape is convex and the transducer is good for in-depth examinations (e.g. abdomen)</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69" name="Google Shape;369;p43"/>
          <p:cNvPicPr preferRelativeResize="0"/>
          <p:nvPr/>
        </p:nvPicPr>
        <p:blipFill rotWithShape="1">
          <a:blip r:embed="rId3">
            <a:alphaModFix/>
          </a:blip>
          <a:srcRect b="0" l="0" r="0" t="0"/>
          <a:stretch/>
        </p:blipFill>
        <p:spPr>
          <a:xfrm>
            <a:off x="1334114" y="3648869"/>
            <a:ext cx="3862395" cy="2537747"/>
          </a:xfrm>
          <a:prstGeom prst="rect">
            <a:avLst/>
          </a:prstGeom>
          <a:noFill/>
          <a:ln>
            <a:noFill/>
          </a:ln>
        </p:spPr>
      </p:pic>
      <p:pic>
        <p:nvPicPr>
          <p:cNvPr id="370" name="Google Shape;370;p43"/>
          <p:cNvPicPr preferRelativeResize="0"/>
          <p:nvPr/>
        </p:nvPicPr>
        <p:blipFill rotWithShape="1">
          <a:blip r:embed="rId4">
            <a:alphaModFix/>
          </a:blip>
          <a:srcRect b="0" l="0" r="0" t="0"/>
          <a:stretch/>
        </p:blipFill>
        <p:spPr>
          <a:xfrm>
            <a:off x="6575389" y="3648869"/>
            <a:ext cx="2535660" cy="2414389"/>
          </a:xfrm>
          <a:prstGeom prst="rect">
            <a:avLst/>
          </a:prstGeom>
          <a:noFill/>
          <a:ln>
            <a:noFill/>
          </a:ln>
        </p:spPr>
      </p:pic>
      <p:pic>
        <p:nvPicPr>
          <p:cNvPr id="371" name="Google Shape;371;p43"/>
          <p:cNvPicPr preferRelativeResize="0"/>
          <p:nvPr/>
        </p:nvPicPr>
        <p:blipFill rotWithShape="1">
          <a:blip r:embed="rId5">
            <a:alphaModFix/>
          </a:blip>
          <a:srcRect b="0" l="0" r="0" t="0"/>
          <a:stretch/>
        </p:blipFill>
        <p:spPr>
          <a:xfrm>
            <a:off x="8982647" y="-1"/>
            <a:ext cx="3209353" cy="2055813"/>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4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 transducer types</a:t>
            </a:r>
            <a:endParaRPr/>
          </a:p>
        </p:txBody>
      </p:sp>
      <p:sp>
        <p:nvSpPr>
          <p:cNvPr id="377" name="Google Shape;377;p4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sr-Latn-RS"/>
              <a:t>Linear transducers </a:t>
            </a:r>
            <a:r>
              <a:rPr lang="sr-Latn-RS"/>
              <a:t>- the piezoelectric crystal arrangement is linear; frequency is 7Mhz – 12Mhz; for breast or thyroid examinations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78" name="Google Shape;378;p44"/>
          <p:cNvPicPr preferRelativeResize="0"/>
          <p:nvPr/>
        </p:nvPicPr>
        <p:blipFill rotWithShape="1">
          <a:blip r:embed="rId3">
            <a:alphaModFix/>
          </a:blip>
          <a:srcRect b="0" l="0" r="0" t="0"/>
          <a:stretch/>
        </p:blipFill>
        <p:spPr>
          <a:xfrm>
            <a:off x="1788254" y="3312254"/>
            <a:ext cx="2544849" cy="2544849"/>
          </a:xfrm>
          <a:prstGeom prst="rect">
            <a:avLst/>
          </a:prstGeom>
          <a:noFill/>
          <a:ln>
            <a:noFill/>
          </a:ln>
        </p:spPr>
      </p:pic>
      <p:pic>
        <p:nvPicPr>
          <p:cNvPr id="379" name="Google Shape;379;p44"/>
          <p:cNvPicPr preferRelativeResize="0"/>
          <p:nvPr/>
        </p:nvPicPr>
        <p:blipFill rotWithShape="1">
          <a:blip r:embed="rId4">
            <a:alphaModFix/>
          </a:blip>
          <a:srcRect b="0" l="0" r="0" t="0"/>
          <a:stretch/>
        </p:blipFill>
        <p:spPr>
          <a:xfrm>
            <a:off x="6209270" y="3369921"/>
            <a:ext cx="2621691" cy="2621691"/>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4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Ultrasound transducer types</a:t>
            </a:r>
            <a:endParaRPr/>
          </a:p>
        </p:txBody>
      </p:sp>
      <p:sp>
        <p:nvSpPr>
          <p:cNvPr id="385" name="Google Shape;385;p4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sr-Latn-RS"/>
              <a:t>Phased array transducers </a:t>
            </a:r>
            <a:r>
              <a:rPr lang="sr-Latn-RS"/>
              <a:t>(</a:t>
            </a:r>
            <a:r>
              <a:rPr b="1" lang="sr-Latn-RS"/>
              <a:t>sectors</a:t>
            </a:r>
            <a:r>
              <a:rPr lang="sr-Latn-RS"/>
              <a:t>) – frequency is 5Mhz – 8Mhz; for cardiac examinations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386" name="Google Shape;386;p45"/>
          <p:cNvPicPr preferRelativeResize="0"/>
          <p:nvPr/>
        </p:nvPicPr>
        <p:blipFill rotWithShape="1">
          <a:blip r:embed="rId3">
            <a:alphaModFix/>
          </a:blip>
          <a:srcRect b="0" l="0" r="0" t="0"/>
          <a:stretch/>
        </p:blipFill>
        <p:spPr>
          <a:xfrm>
            <a:off x="1464276" y="3221639"/>
            <a:ext cx="2473410" cy="2473410"/>
          </a:xfrm>
          <a:prstGeom prst="rect">
            <a:avLst/>
          </a:prstGeom>
          <a:noFill/>
          <a:ln>
            <a:noFill/>
          </a:ln>
        </p:spPr>
      </p:pic>
      <p:pic>
        <p:nvPicPr>
          <p:cNvPr id="387" name="Google Shape;387;p45"/>
          <p:cNvPicPr preferRelativeResize="0"/>
          <p:nvPr/>
        </p:nvPicPr>
        <p:blipFill rotWithShape="1">
          <a:blip r:embed="rId4">
            <a:alphaModFix/>
          </a:blip>
          <a:srcRect b="0" l="0" r="0" t="0"/>
          <a:stretch/>
        </p:blipFill>
        <p:spPr>
          <a:xfrm>
            <a:off x="5549600" y="3218499"/>
            <a:ext cx="2869470" cy="2488461"/>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46"/>
          <p:cNvSpPr txBox="1"/>
          <p:nvPr>
            <p:ph type="title"/>
          </p:nvPr>
        </p:nvSpPr>
        <p:spPr>
          <a:xfrm>
            <a:off x="838200" y="365125"/>
            <a:ext cx="10515600" cy="462700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sr-Latn-RS"/>
              <a:t>MAGNETIC RESONANCE IMAGING (MRI)</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4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MRI</a:t>
            </a:r>
            <a:endParaRPr/>
          </a:p>
        </p:txBody>
      </p:sp>
      <p:sp>
        <p:nvSpPr>
          <p:cNvPr id="398" name="Google Shape;398;p4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dk1"/>
              </a:buClr>
              <a:buSzPts val="2800"/>
              <a:buChar char="•"/>
            </a:pPr>
            <a:r>
              <a:rPr lang="sr-Latn-RS"/>
              <a:t>Magnetic resonance imaging (MRI) is a medical imaging technique used in radiology to form pictures of the anatomy and the physiological processes of the body </a:t>
            </a:r>
            <a:endParaRPr/>
          </a:p>
          <a:p>
            <a:pPr indent="-228600" lvl="0" marL="228600" rtl="0" algn="l">
              <a:lnSpc>
                <a:spcPct val="90000"/>
              </a:lnSpc>
              <a:spcBef>
                <a:spcPts val="1000"/>
              </a:spcBef>
              <a:spcAft>
                <a:spcPts val="0"/>
              </a:spcAft>
              <a:buClr>
                <a:schemeClr val="dk1"/>
              </a:buClr>
              <a:buSzPts val="2800"/>
              <a:buChar char="•"/>
            </a:pPr>
            <a:r>
              <a:rPr lang="sr-Latn-RS"/>
              <a:t>MRI scanners use strong magnetic fields, magnetic field gradients, and radio waves to generate images of the organs in the body </a:t>
            </a:r>
            <a:endParaRPr/>
          </a:p>
          <a:p>
            <a:pPr indent="-228600" lvl="0" marL="228600" rtl="0" algn="l">
              <a:lnSpc>
                <a:spcPct val="90000"/>
              </a:lnSpc>
              <a:spcBef>
                <a:spcPts val="1000"/>
              </a:spcBef>
              <a:spcAft>
                <a:spcPts val="0"/>
              </a:spcAft>
              <a:buClr>
                <a:schemeClr val="dk1"/>
              </a:buClr>
              <a:buSzPts val="2800"/>
              <a:buChar char="•"/>
            </a:pPr>
            <a:r>
              <a:rPr lang="sr-Latn-RS"/>
              <a:t>MRI does not involve X-rays or the use of ionizing radiation, which distinguishes it from computed tomography (CT) and positron emission tomography (PET) scans </a:t>
            </a:r>
            <a:endParaRPr/>
          </a:p>
          <a:p>
            <a:pPr indent="-228600" lvl="0" marL="228600" rtl="0" algn="l">
              <a:lnSpc>
                <a:spcPct val="90000"/>
              </a:lnSpc>
              <a:spcBef>
                <a:spcPts val="1000"/>
              </a:spcBef>
              <a:spcAft>
                <a:spcPts val="0"/>
              </a:spcAft>
              <a:buClr>
                <a:schemeClr val="dk1"/>
              </a:buClr>
              <a:buSzPts val="2800"/>
              <a:buChar char="•"/>
            </a:pPr>
            <a:r>
              <a:rPr lang="sr-Latn-RS"/>
              <a:t>MRI is a medical application of nuclear magnetic resonance (NMR) which can also be used for imaging in other NMR applications, such as NMR spectroscopy</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4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MRI</a:t>
            </a:r>
            <a:endParaRPr/>
          </a:p>
        </p:txBody>
      </p:sp>
      <p:sp>
        <p:nvSpPr>
          <p:cNvPr id="404" name="Google Shape;404;p4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MRI is widely used in hospitals and clinics for medical diagnosis, staging and follow-up of disease </a:t>
            </a:r>
            <a:endParaRPr/>
          </a:p>
          <a:p>
            <a:pPr indent="-228600" lvl="0" marL="228600" rtl="0" algn="l">
              <a:lnSpc>
                <a:spcPct val="90000"/>
              </a:lnSpc>
              <a:spcBef>
                <a:spcPts val="1000"/>
              </a:spcBef>
              <a:spcAft>
                <a:spcPts val="0"/>
              </a:spcAft>
              <a:buClr>
                <a:schemeClr val="dk1"/>
              </a:buClr>
              <a:buSzPts val="2800"/>
              <a:buChar char="•"/>
            </a:pPr>
            <a:r>
              <a:rPr lang="sr-Latn-RS"/>
              <a:t>Compared to CT, MRI provides better contrast in images of soft tissues, e.g. in the brain or abdomen </a:t>
            </a:r>
            <a:endParaRPr/>
          </a:p>
          <a:p>
            <a:pPr indent="-228600" lvl="0" marL="228600" rtl="0" algn="l">
              <a:lnSpc>
                <a:spcPct val="90000"/>
              </a:lnSpc>
              <a:spcBef>
                <a:spcPts val="1000"/>
              </a:spcBef>
              <a:spcAft>
                <a:spcPts val="0"/>
              </a:spcAft>
              <a:buClr>
                <a:schemeClr val="dk1"/>
              </a:buClr>
              <a:buSzPts val="2800"/>
              <a:buChar char="•"/>
            </a:pPr>
            <a:r>
              <a:rPr lang="sr-Latn-RS"/>
              <a:t>However, it may be perceived as less comfortable by patients, due to the usually longer and louder measurements with the subject in a long, confining tube, though "Open" MRI designs mostly relieve this</a:t>
            </a:r>
            <a:endParaRPr/>
          </a:p>
          <a:p>
            <a:pPr indent="-228600" lvl="0" marL="228600" rtl="0" algn="l">
              <a:lnSpc>
                <a:spcPct val="90000"/>
              </a:lnSpc>
              <a:spcBef>
                <a:spcPts val="1000"/>
              </a:spcBef>
              <a:spcAft>
                <a:spcPts val="0"/>
              </a:spcAft>
              <a:buClr>
                <a:schemeClr val="dk1"/>
              </a:buClr>
              <a:buSzPts val="2800"/>
              <a:buChar char="•"/>
            </a:pPr>
            <a:r>
              <a:rPr lang="sr-Latn-RS"/>
              <a:t>Additionally, implants and other non-removable metal in the body can pose a risk and may exclude some patients from undergoing an MRI examination safely</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4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History of MRI</a:t>
            </a:r>
            <a:endParaRPr/>
          </a:p>
        </p:txBody>
      </p:sp>
      <p:sp>
        <p:nvSpPr>
          <p:cNvPr id="410" name="Google Shape;410;p49"/>
          <p:cNvSpPr txBox="1"/>
          <p:nvPr>
            <p:ph idx="1" type="body"/>
          </p:nvPr>
        </p:nvSpPr>
        <p:spPr>
          <a:xfrm>
            <a:off x="774357" y="1825625"/>
            <a:ext cx="10750377"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Since its development in the 1970s and 1980s, MRI has proven to be a versatile imaging technique </a:t>
            </a:r>
            <a:endParaRPr/>
          </a:p>
          <a:p>
            <a:pPr indent="-228600" lvl="0" marL="228600" rtl="0" algn="l">
              <a:lnSpc>
                <a:spcPct val="90000"/>
              </a:lnSpc>
              <a:spcBef>
                <a:spcPts val="1000"/>
              </a:spcBef>
              <a:spcAft>
                <a:spcPts val="0"/>
              </a:spcAft>
              <a:buClr>
                <a:schemeClr val="dk1"/>
              </a:buClr>
              <a:buSzPts val="2800"/>
              <a:buChar char="•"/>
            </a:pPr>
            <a:r>
              <a:rPr lang="sr-Latn-RS"/>
              <a:t>The phenomenon of magnetic resonance was discovered in 1939. – Rabi</a:t>
            </a:r>
            <a:endParaRPr/>
          </a:p>
          <a:p>
            <a:pPr indent="-228600" lvl="0" marL="228600" rtl="0" algn="l">
              <a:lnSpc>
                <a:spcPct val="90000"/>
              </a:lnSpc>
              <a:spcBef>
                <a:spcPts val="1000"/>
              </a:spcBef>
              <a:spcAft>
                <a:spcPts val="0"/>
              </a:spcAft>
              <a:buClr>
                <a:schemeClr val="dk1"/>
              </a:buClr>
              <a:buSzPts val="2800"/>
              <a:buChar char="•"/>
            </a:pPr>
            <a:r>
              <a:rPr lang="sr-Latn-RS"/>
              <a:t>MR imaging was invented by Paul C. Lauterbur who developed a mechanism to encode spatial information into an NMR signal using magnetic field gradients in September 1971</a:t>
            </a:r>
            <a:endParaRPr/>
          </a:p>
          <a:p>
            <a:pPr indent="-228600" lvl="0" marL="228600" rtl="0" algn="l">
              <a:lnSpc>
                <a:spcPct val="90000"/>
              </a:lnSpc>
              <a:spcBef>
                <a:spcPts val="1000"/>
              </a:spcBef>
              <a:spcAft>
                <a:spcPts val="0"/>
              </a:spcAft>
              <a:buClr>
                <a:schemeClr val="dk1"/>
              </a:buClr>
              <a:buSzPts val="2800"/>
              <a:buChar char="•"/>
            </a:pPr>
            <a:r>
              <a:rPr lang="sr-Latn-RS"/>
              <a:t>Peter Mansfield further refined the techniques used in MR image acquisition and processing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Principles of work of CT</a:t>
            </a:r>
            <a:endParaRPr/>
          </a:p>
        </p:txBody>
      </p:sp>
      <p:sp>
        <p:nvSpPr>
          <p:cNvPr id="111" name="Google Shape;111;p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X-ray beam is passed at a cross section through a patients body</a:t>
            </a:r>
            <a:endParaRPr/>
          </a:p>
          <a:p>
            <a:pPr indent="-228600" lvl="0" marL="228600" rtl="0" algn="l">
              <a:lnSpc>
                <a:spcPct val="90000"/>
              </a:lnSpc>
              <a:spcBef>
                <a:spcPts val="1000"/>
              </a:spcBef>
              <a:spcAft>
                <a:spcPts val="0"/>
              </a:spcAft>
              <a:buClr>
                <a:schemeClr val="dk1"/>
              </a:buClr>
              <a:buSzPts val="2800"/>
              <a:buChar char="•"/>
            </a:pPr>
            <a:r>
              <a:rPr lang="sr-Latn-RS"/>
              <a:t>This eliminates superimposition</a:t>
            </a:r>
            <a:endParaRPr/>
          </a:p>
          <a:p>
            <a:pPr indent="-228600" lvl="0" marL="228600" rtl="0" algn="l">
              <a:lnSpc>
                <a:spcPct val="90000"/>
              </a:lnSpc>
              <a:spcBef>
                <a:spcPts val="1000"/>
              </a:spcBef>
              <a:spcAft>
                <a:spcPts val="0"/>
              </a:spcAft>
              <a:buClr>
                <a:schemeClr val="dk1"/>
              </a:buClr>
              <a:buSzPts val="2800"/>
              <a:buChar char="•"/>
            </a:pPr>
            <a:r>
              <a:rPr lang="sr-Latn-RS"/>
              <a:t>The beam is finely collimated this reduces scatter and gives better contrast resolution</a:t>
            </a:r>
            <a:endParaRPr/>
          </a:p>
          <a:p>
            <a:pPr indent="-228600" lvl="0" marL="228600" rtl="0" algn="l">
              <a:lnSpc>
                <a:spcPct val="90000"/>
              </a:lnSpc>
              <a:spcBef>
                <a:spcPts val="1000"/>
              </a:spcBef>
              <a:spcAft>
                <a:spcPts val="0"/>
              </a:spcAft>
              <a:buClr>
                <a:schemeClr val="dk1"/>
              </a:buClr>
              <a:buSzPts val="2800"/>
              <a:buChar char="•"/>
            </a:pPr>
            <a:r>
              <a:rPr lang="sr-Latn-RS"/>
              <a:t>The collimated beam pass through the body, the body tissue absorbs the beam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12" name="Google Shape;112;p5"/>
          <p:cNvPicPr preferRelativeResize="0"/>
          <p:nvPr/>
        </p:nvPicPr>
        <p:blipFill rotWithShape="1">
          <a:blip r:embed="rId3">
            <a:alphaModFix/>
          </a:blip>
          <a:srcRect b="0" l="0" r="0" t="0"/>
          <a:stretch/>
        </p:blipFill>
        <p:spPr>
          <a:xfrm>
            <a:off x="3939058" y="4392414"/>
            <a:ext cx="4109310" cy="2465587"/>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History of MRI</a:t>
            </a:r>
            <a:endParaRPr/>
          </a:p>
        </p:txBody>
      </p:sp>
      <p:sp>
        <p:nvSpPr>
          <p:cNvPr id="416" name="Google Shape;416;p5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The first image of a section of human tissue was obtained in 1977. –Damadian</a:t>
            </a:r>
            <a:endParaRPr/>
          </a:p>
          <a:p>
            <a:pPr indent="-228600" lvl="0" marL="228600" rtl="0" algn="l">
              <a:lnSpc>
                <a:spcPct val="90000"/>
              </a:lnSpc>
              <a:spcBef>
                <a:spcPts val="1000"/>
              </a:spcBef>
              <a:spcAft>
                <a:spcPts val="0"/>
              </a:spcAft>
              <a:buClr>
                <a:schemeClr val="dk1"/>
              </a:buClr>
              <a:buSzPts val="2800"/>
              <a:buChar char="•"/>
            </a:pPr>
            <a:r>
              <a:rPr lang="sr-Latn-RS"/>
              <a:t>In 2003 Lauterbur and Mansfield were awarded the Nobel Prize in Physiology or Medicine for their contributions to the development of MRI</a:t>
            </a:r>
            <a:endParaRPr/>
          </a:p>
          <a:p>
            <a:pPr indent="-228600" lvl="0" marL="228600" rtl="0" algn="l">
              <a:lnSpc>
                <a:spcPct val="90000"/>
              </a:lnSpc>
              <a:spcBef>
                <a:spcPts val="1000"/>
              </a:spcBef>
              <a:spcAft>
                <a:spcPts val="0"/>
              </a:spcAft>
              <a:buClr>
                <a:schemeClr val="dk1"/>
              </a:buClr>
              <a:buSzPts val="2800"/>
              <a:buChar char="•"/>
            </a:pPr>
            <a:r>
              <a:rPr lang="sr-Latn-RS"/>
              <a:t>The first clinical MRI scanners were installed in the early 1980s and significant development of the technology followed in the decades since, leading to its widespread use in medicine today</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5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Basic of MRI</a:t>
            </a:r>
            <a:endParaRPr/>
          </a:p>
        </p:txBody>
      </p:sp>
      <p:sp>
        <p:nvSpPr>
          <p:cNvPr id="422" name="Google Shape;422;p5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MRI was originally called NMRI (nuclear magnetic resonance imaging), but "nuclear" was dropped to avoid negative associations </a:t>
            </a:r>
            <a:endParaRPr/>
          </a:p>
          <a:p>
            <a:pPr indent="-228600" lvl="0" marL="228600" rtl="0" algn="l">
              <a:lnSpc>
                <a:spcPct val="90000"/>
              </a:lnSpc>
              <a:spcBef>
                <a:spcPts val="1000"/>
              </a:spcBef>
              <a:spcAft>
                <a:spcPts val="0"/>
              </a:spcAft>
              <a:buClr>
                <a:schemeClr val="dk1"/>
              </a:buClr>
              <a:buSzPts val="2800"/>
              <a:buChar char="•"/>
            </a:pPr>
            <a:r>
              <a:rPr lang="sr-Latn-RS"/>
              <a:t>Certain atomic nuclei are able to absorb radio frequency</a:t>
            </a:r>
            <a:endParaRPr/>
          </a:p>
          <a:p>
            <a:pPr indent="0" lvl="0" marL="0" rtl="0" algn="l">
              <a:lnSpc>
                <a:spcPct val="90000"/>
              </a:lnSpc>
              <a:spcBef>
                <a:spcPts val="1000"/>
              </a:spcBef>
              <a:spcAft>
                <a:spcPts val="0"/>
              </a:spcAft>
              <a:buClr>
                <a:schemeClr val="dk1"/>
              </a:buClr>
              <a:buSzPts val="2800"/>
              <a:buNone/>
            </a:pPr>
            <a:r>
              <a:rPr lang="sr-Latn-RS"/>
              <a:t>   (RF) energy when placed in an external magnetic field </a:t>
            </a:r>
            <a:endParaRPr/>
          </a:p>
          <a:p>
            <a:pPr indent="-228600" lvl="0" marL="228600" rtl="0" algn="l">
              <a:lnSpc>
                <a:spcPct val="90000"/>
              </a:lnSpc>
              <a:spcBef>
                <a:spcPts val="1000"/>
              </a:spcBef>
              <a:spcAft>
                <a:spcPts val="0"/>
              </a:spcAft>
              <a:buClr>
                <a:schemeClr val="dk1"/>
              </a:buClr>
              <a:buSzPts val="2800"/>
              <a:buChar char="•"/>
            </a:pPr>
            <a:r>
              <a:rPr lang="sr-Latn-RS"/>
              <a:t>The resultant evolving spin polarization can induce</a:t>
            </a:r>
            <a:endParaRPr/>
          </a:p>
          <a:p>
            <a:pPr indent="0" lvl="0" marL="0" rtl="0" algn="l">
              <a:lnSpc>
                <a:spcPct val="90000"/>
              </a:lnSpc>
              <a:spcBef>
                <a:spcPts val="1000"/>
              </a:spcBef>
              <a:spcAft>
                <a:spcPts val="0"/>
              </a:spcAft>
              <a:buClr>
                <a:schemeClr val="dk1"/>
              </a:buClr>
              <a:buSzPts val="2800"/>
              <a:buNone/>
            </a:pPr>
            <a:r>
              <a:rPr lang="sr-Latn-RS"/>
              <a:t>   a RF signal in a radio frequency coil and thereby be</a:t>
            </a:r>
            <a:endParaRPr/>
          </a:p>
          <a:p>
            <a:pPr indent="0" lvl="0" marL="0" rtl="0" algn="l">
              <a:lnSpc>
                <a:spcPct val="90000"/>
              </a:lnSpc>
              <a:spcBef>
                <a:spcPts val="1000"/>
              </a:spcBef>
              <a:spcAft>
                <a:spcPts val="0"/>
              </a:spcAft>
              <a:buClr>
                <a:schemeClr val="dk1"/>
              </a:buClr>
              <a:buSzPts val="2800"/>
              <a:buNone/>
            </a:pPr>
            <a:r>
              <a:rPr lang="sr-Latn-RS"/>
              <a:t>   detected </a:t>
            </a:r>
            <a:endParaRPr/>
          </a:p>
          <a:p>
            <a:pPr indent="-50800" lvl="0" marL="228600" rtl="0" algn="l">
              <a:lnSpc>
                <a:spcPct val="90000"/>
              </a:lnSpc>
              <a:spcBef>
                <a:spcPts val="100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t/>
            </a:r>
            <a:endParaRPr/>
          </a:p>
        </p:txBody>
      </p:sp>
      <p:pic>
        <p:nvPicPr>
          <p:cNvPr id="423" name="Google Shape;423;p51"/>
          <p:cNvPicPr preferRelativeResize="0"/>
          <p:nvPr/>
        </p:nvPicPr>
        <p:blipFill rotWithShape="1">
          <a:blip r:embed="rId3">
            <a:alphaModFix/>
          </a:blip>
          <a:srcRect b="0" l="0" r="0" t="0"/>
          <a:stretch/>
        </p:blipFill>
        <p:spPr>
          <a:xfrm>
            <a:off x="10223157" y="2617743"/>
            <a:ext cx="1894703" cy="4240257"/>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5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Basic of MRI</a:t>
            </a:r>
            <a:endParaRPr/>
          </a:p>
        </p:txBody>
      </p:sp>
      <p:sp>
        <p:nvSpPr>
          <p:cNvPr id="429" name="Google Shape;429;p5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In a strong magnetic field,</a:t>
            </a:r>
            <a:endParaRPr/>
          </a:p>
          <a:p>
            <a:pPr indent="0" lvl="0" marL="0" rtl="0" algn="l">
              <a:lnSpc>
                <a:spcPct val="90000"/>
              </a:lnSpc>
              <a:spcBef>
                <a:spcPts val="1000"/>
              </a:spcBef>
              <a:spcAft>
                <a:spcPts val="0"/>
              </a:spcAft>
              <a:buClr>
                <a:schemeClr val="dk1"/>
              </a:buClr>
              <a:buSzPts val="2800"/>
              <a:buNone/>
            </a:pPr>
            <a:r>
              <a:rPr lang="sr-Latn-RS"/>
              <a:t>   protons are oriented parallel</a:t>
            </a:r>
            <a:endParaRPr/>
          </a:p>
          <a:p>
            <a:pPr indent="0" lvl="0" marL="0" rtl="0" algn="l">
              <a:lnSpc>
                <a:spcPct val="90000"/>
              </a:lnSpc>
              <a:spcBef>
                <a:spcPts val="1000"/>
              </a:spcBef>
              <a:spcAft>
                <a:spcPts val="0"/>
              </a:spcAft>
              <a:buClr>
                <a:schemeClr val="dk1"/>
              </a:buClr>
              <a:buSzPts val="2800"/>
              <a:buNone/>
            </a:pPr>
            <a:r>
              <a:rPr lang="sr-Latn-RS"/>
              <a:t>   or antiparallel to the external field</a:t>
            </a:r>
            <a:endParaRPr/>
          </a:p>
          <a:p>
            <a:pPr indent="-50800" lvl="0" marL="228600" rtl="0" algn="l">
              <a:lnSpc>
                <a:spcPct val="90000"/>
              </a:lnSpc>
              <a:spcBef>
                <a:spcPts val="1000"/>
              </a:spcBef>
              <a:spcAft>
                <a:spcPts val="0"/>
              </a:spcAft>
              <a:buClr>
                <a:schemeClr val="dk1"/>
              </a:buClr>
              <a:buSzPts val="2800"/>
              <a:buNone/>
            </a:pPr>
            <a:r>
              <a:t/>
            </a:r>
            <a:endParaRPr/>
          </a:p>
          <a:p>
            <a:pPr indent="-228600" lvl="0" marL="228600" rtl="0" algn="l">
              <a:lnSpc>
                <a:spcPct val="90000"/>
              </a:lnSpc>
              <a:spcBef>
                <a:spcPts val="1000"/>
              </a:spcBef>
              <a:spcAft>
                <a:spcPts val="0"/>
              </a:spcAft>
              <a:buClr>
                <a:schemeClr val="dk1"/>
              </a:buClr>
              <a:buSzPts val="2800"/>
              <a:buChar char="•"/>
            </a:pPr>
            <a:r>
              <a:rPr lang="sr-Latn-RS"/>
              <a:t>lines of force of the magnetic field</a:t>
            </a:r>
            <a:endParaRPr/>
          </a:p>
          <a:p>
            <a:pPr indent="0" lvl="0" marL="0" rtl="0" algn="l">
              <a:lnSpc>
                <a:spcPct val="90000"/>
              </a:lnSpc>
              <a:spcBef>
                <a:spcPts val="1000"/>
              </a:spcBef>
              <a:spcAft>
                <a:spcPts val="0"/>
              </a:spcAft>
              <a:buClr>
                <a:schemeClr val="dk1"/>
              </a:buClr>
              <a:buSzPts val="2800"/>
              <a:buNone/>
            </a:pPr>
            <a:r>
              <a:rPr lang="sr-Latn-RS"/>
              <a:t>   in the coordinate system (X, Y and</a:t>
            </a:r>
            <a:endParaRPr/>
          </a:p>
          <a:p>
            <a:pPr indent="0" lvl="0" marL="0" rtl="0" algn="l">
              <a:lnSpc>
                <a:spcPct val="90000"/>
              </a:lnSpc>
              <a:spcBef>
                <a:spcPts val="1000"/>
              </a:spcBef>
              <a:spcAft>
                <a:spcPts val="0"/>
              </a:spcAft>
              <a:buClr>
                <a:schemeClr val="dk1"/>
              </a:buClr>
              <a:buSzPts val="2800"/>
              <a:buNone/>
            </a:pPr>
            <a:r>
              <a:rPr lang="sr-Latn-RS"/>
              <a:t>   Z axis)</a:t>
            </a:r>
            <a:endParaRPr/>
          </a:p>
        </p:txBody>
      </p:sp>
      <p:pic>
        <p:nvPicPr>
          <p:cNvPr id="430" name="Google Shape;430;p52"/>
          <p:cNvPicPr preferRelativeResize="0"/>
          <p:nvPr/>
        </p:nvPicPr>
        <p:blipFill rotWithShape="1">
          <a:blip r:embed="rId3">
            <a:alphaModFix/>
          </a:blip>
          <a:srcRect b="0" l="0" r="0" t="0"/>
          <a:stretch/>
        </p:blipFill>
        <p:spPr>
          <a:xfrm>
            <a:off x="6467367" y="1025952"/>
            <a:ext cx="3772266" cy="2566167"/>
          </a:xfrm>
          <a:prstGeom prst="rect">
            <a:avLst/>
          </a:prstGeom>
          <a:noFill/>
          <a:ln>
            <a:noFill/>
          </a:ln>
        </p:spPr>
      </p:pic>
      <p:pic>
        <p:nvPicPr>
          <p:cNvPr id="431" name="Google Shape;431;p52"/>
          <p:cNvPicPr preferRelativeResize="0"/>
          <p:nvPr/>
        </p:nvPicPr>
        <p:blipFill rotWithShape="1">
          <a:blip r:embed="rId4">
            <a:alphaModFix/>
          </a:blip>
          <a:srcRect b="0" l="0" r="0" t="0"/>
          <a:stretch/>
        </p:blipFill>
        <p:spPr>
          <a:xfrm>
            <a:off x="6467367" y="3659588"/>
            <a:ext cx="2326548" cy="3198412"/>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53"/>
          <p:cNvSpPr txBox="1"/>
          <p:nvPr>
            <p:ph type="title"/>
          </p:nvPr>
        </p:nvSpPr>
        <p:spPr>
          <a:xfrm>
            <a:off x="838200" y="365125"/>
            <a:ext cx="10515600" cy="11423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Basic of MRI</a:t>
            </a:r>
            <a:endParaRPr/>
          </a:p>
        </p:txBody>
      </p:sp>
      <p:sp>
        <p:nvSpPr>
          <p:cNvPr id="437" name="Google Shape;437;p53"/>
          <p:cNvSpPr txBox="1"/>
          <p:nvPr>
            <p:ph idx="1" type="body"/>
          </p:nvPr>
        </p:nvSpPr>
        <p:spPr>
          <a:xfrm>
            <a:off x="838200" y="1507524"/>
            <a:ext cx="10515600" cy="4669439"/>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In clinical and research MRI, hydrogen atoms are most often used to generate a macroscopic polarization that is detected by antennas close to the subject being examined </a:t>
            </a:r>
            <a:endParaRPr/>
          </a:p>
          <a:p>
            <a:pPr indent="-228600" lvl="0" marL="228600" rtl="0" algn="l">
              <a:lnSpc>
                <a:spcPct val="90000"/>
              </a:lnSpc>
              <a:spcBef>
                <a:spcPts val="1000"/>
              </a:spcBef>
              <a:spcAft>
                <a:spcPts val="0"/>
              </a:spcAft>
              <a:buClr>
                <a:schemeClr val="dk1"/>
              </a:buClr>
              <a:buSzPts val="2800"/>
              <a:buChar char="•"/>
            </a:pPr>
            <a:r>
              <a:rPr lang="sr-Latn-RS"/>
              <a:t>Hydrogen atoms are naturally abundant in humans and other biological organisms, particularly in water and fat </a:t>
            </a:r>
            <a:endParaRPr/>
          </a:p>
          <a:p>
            <a:pPr indent="-228600" lvl="0" marL="228600" rtl="0" algn="l">
              <a:lnSpc>
                <a:spcPct val="90000"/>
              </a:lnSpc>
              <a:spcBef>
                <a:spcPts val="1000"/>
              </a:spcBef>
              <a:spcAft>
                <a:spcPts val="0"/>
              </a:spcAft>
              <a:buClr>
                <a:schemeClr val="dk1"/>
              </a:buClr>
              <a:buSzPts val="2800"/>
              <a:buChar char="•"/>
            </a:pPr>
            <a:r>
              <a:rPr lang="sr-Latn-RS"/>
              <a:t>For this reason, most MRI scans essentially map the location of water and fat in the body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38" name="Google Shape;438;p53"/>
          <p:cNvPicPr preferRelativeResize="0"/>
          <p:nvPr/>
        </p:nvPicPr>
        <p:blipFill rotWithShape="1">
          <a:blip r:embed="rId3">
            <a:alphaModFix/>
          </a:blip>
          <a:srcRect b="0" l="0" r="0" t="0"/>
          <a:stretch/>
        </p:blipFill>
        <p:spPr>
          <a:xfrm>
            <a:off x="6881876" y="4184822"/>
            <a:ext cx="2666807" cy="2880152"/>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p5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Basic of MRI</a:t>
            </a:r>
            <a:endParaRPr/>
          </a:p>
        </p:txBody>
      </p:sp>
      <p:sp>
        <p:nvSpPr>
          <p:cNvPr id="444" name="Google Shape;444;p5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Pulses of radio waves excite the nuclear spin energy transition, and magnetic field gradients localize the polarization in space </a:t>
            </a:r>
            <a:endParaRPr/>
          </a:p>
          <a:p>
            <a:pPr indent="-228600" lvl="0" marL="228600" rtl="0" algn="l">
              <a:lnSpc>
                <a:spcPct val="90000"/>
              </a:lnSpc>
              <a:spcBef>
                <a:spcPts val="1000"/>
              </a:spcBef>
              <a:spcAft>
                <a:spcPts val="0"/>
              </a:spcAft>
              <a:buClr>
                <a:schemeClr val="dk1"/>
              </a:buClr>
              <a:buSzPts val="2800"/>
              <a:buChar char="•"/>
            </a:pPr>
            <a:r>
              <a:rPr lang="sr-Latn-RS"/>
              <a:t>By varying the parameters of the pulse sequence, different contrasts may be generated between tissues based on the relaxation properties of the hydrogen atoms therein</a:t>
            </a:r>
            <a:endParaRPr/>
          </a:p>
          <a:p>
            <a:pPr indent="-228600" lvl="0" marL="228600" rtl="0" algn="l">
              <a:lnSpc>
                <a:spcPct val="90000"/>
              </a:lnSpc>
              <a:spcBef>
                <a:spcPts val="1000"/>
              </a:spcBef>
              <a:spcAft>
                <a:spcPts val="0"/>
              </a:spcAft>
              <a:buClr>
                <a:schemeClr val="dk1"/>
              </a:buClr>
              <a:buSzPts val="2800"/>
              <a:buChar char="•"/>
            </a:pPr>
            <a:r>
              <a:rPr lang="sr-Latn-RS"/>
              <a:t>This is how we arrive at the selection of numerous sequences in which the examination of the patient can be performed</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5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Basic of MRI</a:t>
            </a:r>
            <a:endParaRPr/>
          </a:p>
        </p:txBody>
      </p:sp>
      <p:sp>
        <p:nvSpPr>
          <p:cNvPr id="450" name="Google Shape;450;p5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In most medical applications, hydrogen nuclei, which consist solely of a proton, that are in tissues create a signal that is processed to form an image of the body in terms of the density of those nuclei in a specific region </a:t>
            </a:r>
            <a:endParaRPr/>
          </a:p>
          <a:p>
            <a:pPr indent="-228600" lvl="0" marL="228600" rtl="0" algn="l">
              <a:lnSpc>
                <a:spcPct val="90000"/>
              </a:lnSpc>
              <a:spcBef>
                <a:spcPts val="1000"/>
              </a:spcBef>
              <a:spcAft>
                <a:spcPts val="0"/>
              </a:spcAft>
              <a:buClr>
                <a:schemeClr val="dk1"/>
              </a:buClr>
              <a:buSzPts val="2800"/>
              <a:buChar char="•"/>
            </a:pPr>
            <a:r>
              <a:rPr lang="sr-Latn-RS"/>
              <a:t>Given that the protons are affected by fields from other atoms to which they are bonded, it is possible to separate responses from hydrogen in specific compounds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56"/>
          <p:cNvSpPr txBox="1"/>
          <p:nvPr>
            <p:ph type="title"/>
          </p:nvPr>
        </p:nvSpPr>
        <p:spPr>
          <a:xfrm>
            <a:off x="838200" y="164757"/>
            <a:ext cx="10515600" cy="126038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Basic of MRI</a:t>
            </a:r>
            <a:endParaRPr/>
          </a:p>
        </p:txBody>
      </p:sp>
      <p:sp>
        <p:nvSpPr>
          <p:cNvPr id="456" name="Google Shape;456;p56"/>
          <p:cNvSpPr txBox="1"/>
          <p:nvPr>
            <p:ph idx="1" type="body"/>
          </p:nvPr>
        </p:nvSpPr>
        <p:spPr>
          <a:xfrm>
            <a:off x="494270" y="1202724"/>
            <a:ext cx="10735962" cy="4751817"/>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To perform a study, the person is positioned within an MRI scanner that forms a strong magnetic field around the area to be imaged </a:t>
            </a:r>
            <a:endParaRPr/>
          </a:p>
          <a:p>
            <a:pPr indent="-228600" lvl="0" marL="228600" rtl="0" algn="l">
              <a:lnSpc>
                <a:spcPct val="90000"/>
              </a:lnSpc>
              <a:spcBef>
                <a:spcPts val="1000"/>
              </a:spcBef>
              <a:spcAft>
                <a:spcPts val="0"/>
              </a:spcAft>
              <a:buClr>
                <a:schemeClr val="dk1"/>
              </a:buClr>
              <a:buSzPts val="2800"/>
              <a:buChar char="•"/>
            </a:pPr>
            <a:r>
              <a:rPr lang="sr-Latn-RS"/>
              <a:t>First, energy from an oscillating magnetic field is temporarily applied to the patient at the appropriate resonance frequency </a:t>
            </a:r>
            <a:endParaRPr/>
          </a:p>
          <a:p>
            <a:pPr indent="-228600" lvl="0" marL="228600" rtl="0" algn="l">
              <a:lnSpc>
                <a:spcPct val="90000"/>
              </a:lnSpc>
              <a:spcBef>
                <a:spcPts val="1000"/>
              </a:spcBef>
              <a:spcAft>
                <a:spcPts val="0"/>
              </a:spcAft>
              <a:buClr>
                <a:schemeClr val="dk1"/>
              </a:buClr>
              <a:buSzPts val="2800"/>
              <a:buChar char="•"/>
            </a:pPr>
            <a:r>
              <a:rPr lang="sr-Latn-RS"/>
              <a:t>Scanning with X and Y gradient coils</a:t>
            </a:r>
            <a:endParaRPr/>
          </a:p>
          <a:p>
            <a:pPr indent="0" lvl="0" marL="0" rtl="0" algn="l">
              <a:lnSpc>
                <a:spcPct val="90000"/>
              </a:lnSpc>
              <a:spcBef>
                <a:spcPts val="1000"/>
              </a:spcBef>
              <a:spcAft>
                <a:spcPts val="0"/>
              </a:spcAft>
              <a:buClr>
                <a:schemeClr val="dk1"/>
              </a:buClr>
              <a:buSzPts val="2800"/>
              <a:buNone/>
            </a:pPr>
            <a:r>
              <a:rPr lang="sr-Latn-RS"/>
              <a:t>   causes a selected region of the patient</a:t>
            </a:r>
            <a:endParaRPr/>
          </a:p>
          <a:p>
            <a:pPr indent="0" lvl="0" marL="0" rtl="0" algn="l">
              <a:lnSpc>
                <a:spcPct val="90000"/>
              </a:lnSpc>
              <a:spcBef>
                <a:spcPts val="1000"/>
              </a:spcBef>
              <a:spcAft>
                <a:spcPts val="0"/>
              </a:spcAft>
              <a:buClr>
                <a:schemeClr val="dk1"/>
              </a:buClr>
              <a:buSzPts val="2800"/>
              <a:buNone/>
            </a:pPr>
            <a:r>
              <a:rPr lang="sr-Latn-RS"/>
              <a:t>   to experience the exact magnetic field</a:t>
            </a:r>
            <a:endParaRPr/>
          </a:p>
          <a:p>
            <a:pPr indent="0" lvl="0" marL="0" rtl="0" algn="l">
              <a:lnSpc>
                <a:spcPct val="90000"/>
              </a:lnSpc>
              <a:spcBef>
                <a:spcPts val="1000"/>
              </a:spcBef>
              <a:spcAft>
                <a:spcPts val="0"/>
              </a:spcAft>
              <a:buClr>
                <a:schemeClr val="dk1"/>
              </a:buClr>
              <a:buSzPts val="2800"/>
              <a:buNone/>
            </a:pPr>
            <a:r>
              <a:rPr lang="sr-Latn-RS"/>
              <a:t>   required for the energy to be absorbed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57" name="Google Shape;457;p56"/>
          <p:cNvPicPr preferRelativeResize="0"/>
          <p:nvPr/>
        </p:nvPicPr>
        <p:blipFill rotWithShape="1">
          <a:blip r:embed="rId3">
            <a:alphaModFix/>
          </a:blip>
          <a:srcRect b="0" l="0" r="0" t="0"/>
          <a:stretch/>
        </p:blipFill>
        <p:spPr>
          <a:xfrm>
            <a:off x="6516130" y="3323190"/>
            <a:ext cx="5675870" cy="353481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5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Basic of MRI</a:t>
            </a:r>
            <a:endParaRPr/>
          </a:p>
        </p:txBody>
      </p:sp>
      <p:sp>
        <p:nvSpPr>
          <p:cNvPr id="463" name="Google Shape;463;p5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The atoms are excited by a RF pulse and the resultant signal is measured by a receiving coil </a:t>
            </a:r>
            <a:endParaRPr/>
          </a:p>
          <a:p>
            <a:pPr indent="-228600" lvl="0" marL="228600" rtl="0" algn="l">
              <a:lnSpc>
                <a:spcPct val="90000"/>
              </a:lnSpc>
              <a:spcBef>
                <a:spcPts val="1000"/>
              </a:spcBef>
              <a:spcAft>
                <a:spcPts val="0"/>
              </a:spcAft>
              <a:buClr>
                <a:schemeClr val="dk1"/>
              </a:buClr>
              <a:buSzPts val="2800"/>
              <a:buChar char="•"/>
            </a:pPr>
            <a:r>
              <a:rPr lang="sr-Latn-RS"/>
              <a:t>The RF signal may be processed to deduce position information by looking at the changes in RF level and phase caused by varying the local magnetic field using gradient coils </a:t>
            </a:r>
            <a:endParaRPr/>
          </a:p>
          <a:p>
            <a:pPr indent="-228600" lvl="0" marL="228600" rtl="0" algn="l">
              <a:lnSpc>
                <a:spcPct val="90000"/>
              </a:lnSpc>
              <a:spcBef>
                <a:spcPts val="1000"/>
              </a:spcBef>
              <a:spcAft>
                <a:spcPts val="0"/>
              </a:spcAft>
              <a:buClr>
                <a:schemeClr val="dk1"/>
              </a:buClr>
              <a:buSzPts val="2800"/>
              <a:buChar char="•"/>
            </a:pPr>
            <a:r>
              <a:rPr lang="sr-Latn-RS"/>
              <a:t>The contrast between different tissues is determined by the rate at which excited atoms return to the equilibrium state </a:t>
            </a:r>
            <a:endParaRPr/>
          </a:p>
          <a:p>
            <a:pPr indent="-228600" lvl="0" marL="228600" rtl="0" algn="l">
              <a:lnSpc>
                <a:spcPct val="90000"/>
              </a:lnSpc>
              <a:spcBef>
                <a:spcPts val="1000"/>
              </a:spcBef>
              <a:spcAft>
                <a:spcPts val="0"/>
              </a:spcAft>
              <a:buClr>
                <a:schemeClr val="dk1"/>
              </a:buClr>
              <a:buSzPts val="2800"/>
              <a:buChar char="•"/>
            </a:pPr>
            <a:r>
              <a:rPr lang="sr-Latn-RS"/>
              <a:t>Exogenous contrast agents may be given to the person to make the image clearer</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5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T1 and T2</a:t>
            </a:r>
            <a:endParaRPr/>
          </a:p>
        </p:txBody>
      </p:sp>
      <p:sp>
        <p:nvSpPr>
          <p:cNvPr id="469" name="Google Shape;469;p5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In a strong magnetic field, a new magnetic vector is established in the patient's body, the RF pulse creates transverse magnetization, and the longitudinal magnetization decreases</a:t>
            </a:r>
            <a:endParaRPr/>
          </a:p>
          <a:p>
            <a:pPr indent="-228600" lvl="0" marL="228600" rtl="0" algn="l">
              <a:lnSpc>
                <a:spcPct val="90000"/>
              </a:lnSpc>
              <a:spcBef>
                <a:spcPts val="1000"/>
              </a:spcBef>
              <a:spcAft>
                <a:spcPts val="0"/>
              </a:spcAft>
              <a:buClr>
                <a:schemeClr val="dk1"/>
              </a:buClr>
              <a:buSzPts val="2800"/>
              <a:buChar char="•"/>
            </a:pPr>
            <a:r>
              <a:rPr lang="sr-Latn-RS"/>
              <a:t>Each tissue returns to its equilibrium state after excitation by the independent relaxation processes of T1 (spin-lattice; that is, magnetization in the same direction as the static magnetic field) and T2 (spin-spin; transverse to the static magnetic field) </a:t>
            </a:r>
            <a:endParaRPr/>
          </a:p>
          <a:p>
            <a:pPr indent="-228600" lvl="0" marL="228600" rtl="0" algn="l">
              <a:lnSpc>
                <a:spcPct val="90000"/>
              </a:lnSpc>
              <a:spcBef>
                <a:spcPts val="1000"/>
              </a:spcBef>
              <a:spcAft>
                <a:spcPts val="0"/>
              </a:spcAft>
              <a:buClr>
                <a:schemeClr val="dk1"/>
              </a:buClr>
              <a:buSzPts val="2800"/>
              <a:buChar char="•"/>
            </a:pPr>
            <a:r>
              <a:rPr lang="sr-Latn-RS"/>
              <a:t>To create a T1-weighted image, magnetization is allowed to recover before measuring the MR signal by changing the repetition time (TR) </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5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T1 and T2</a:t>
            </a:r>
            <a:endParaRPr/>
          </a:p>
        </p:txBody>
      </p:sp>
      <p:sp>
        <p:nvSpPr>
          <p:cNvPr id="475" name="Google Shape;475;p5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This image weighting is useful for assessing the cerebral cortex, identifying fatty tissue, characterizing focal liver lesions, and in general, obtaining morphological information, as well as for post-contrast imaging </a:t>
            </a:r>
            <a:endParaRPr/>
          </a:p>
          <a:p>
            <a:pPr indent="-228600" lvl="0" marL="228600" rtl="0" algn="l">
              <a:lnSpc>
                <a:spcPct val="90000"/>
              </a:lnSpc>
              <a:spcBef>
                <a:spcPts val="1000"/>
              </a:spcBef>
              <a:spcAft>
                <a:spcPts val="0"/>
              </a:spcAft>
              <a:buClr>
                <a:schemeClr val="dk1"/>
              </a:buClr>
              <a:buSzPts val="2800"/>
              <a:buChar char="•"/>
            </a:pPr>
            <a:r>
              <a:rPr lang="sr-Latn-RS"/>
              <a:t>To create a T2-weighted image, magnetization is allowed to decay before measuring the MR signal by changing the echo time (TE) </a:t>
            </a:r>
            <a:endParaRPr/>
          </a:p>
          <a:p>
            <a:pPr indent="-228600" lvl="0" marL="228600" rtl="0" algn="l">
              <a:lnSpc>
                <a:spcPct val="90000"/>
              </a:lnSpc>
              <a:spcBef>
                <a:spcPts val="1000"/>
              </a:spcBef>
              <a:spcAft>
                <a:spcPts val="0"/>
              </a:spcAft>
              <a:buClr>
                <a:schemeClr val="dk1"/>
              </a:buClr>
              <a:buSzPts val="2800"/>
              <a:buChar char="•"/>
            </a:pPr>
            <a:r>
              <a:rPr lang="sr-Latn-RS"/>
              <a:t>This image weighting is useful for detecting edema and inflammation, revealing white matter lesions, and assessing zonal anatomy in the prostate and uterus</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Principles of work of CT</a:t>
            </a:r>
            <a:endParaRPr/>
          </a:p>
        </p:txBody>
      </p:sp>
      <p:sp>
        <p:nvSpPr>
          <p:cNvPr id="118" name="Google Shape;118;p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The beam exits the body and strikes the detectors</a:t>
            </a:r>
            <a:endParaRPr/>
          </a:p>
          <a:p>
            <a:pPr indent="-228600" lvl="0" marL="228600" rtl="0" algn="l">
              <a:lnSpc>
                <a:spcPct val="90000"/>
              </a:lnSpc>
              <a:spcBef>
                <a:spcPts val="1000"/>
              </a:spcBef>
              <a:spcAft>
                <a:spcPts val="0"/>
              </a:spcAft>
              <a:buClr>
                <a:schemeClr val="dk1"/>
              </a:buClr>
              <a:buSzPts val="2800"/>
              <a:buChar char="•"/>
            </a:pPr>
            <a:r>
              <a:rPr lang="sr-Latn-RS"/>
              <a:t>The detectors are quantitative and distinguish differences in tissue contrast</a:t>
            </a:r>
            <a:endParaRPr/>
          </a:p>
          <a:p>
            <a:pPr indent="-228600" lvl="0" marL="228600" rtl="0" algn="l">
              <a:lnSpc>
                <a:spcPct val="90000"/>
              </a:lnSpc>
              <a:spcBef>
                <a:spcPts val="1000"/>
              </a:spcBef>
              <a:spcAft>
                <a:spcPts val="0"/>
              </a:spcAft>
              <a:buClr>
                <a:schemeClr val="dk1"/>
              </a:buClr>
              <a:buSzPts val="2800"/>
              <a:buChar char="•"/>
            </a:pPr>
            <a:r>
              <a:rPr lang="sr-Latn-RS"/>
              <a:t>Detector converts photons to analog signal</a:t>
            </a:r>
            <a:endParaRPr/>
          </a:p>
          <a:p>
            <a:pPr indent="-228600" lvl="0" marL="228600" rtl="0" algn="l">
              <a:lnSpc>
                <a:spcPct val="90000"/>
              </a:lnSpc>
              <a:spcBef>
                <a:spcPts val="1000"/>
              </a:spcBef>
              <a:spcAft>
                <a:spcPts val="0"/>
              </a:spcAft>
              <a:buClr>
                <a:schemeClr val="dk1"/>
              </a:buClr>
              <a:buSzPts val="2800"/>
              <a:buChar char="•"/>
            </a:pPr>
            <a:r>
              <a:rPr lang="sr-Latn-RS"/>
              <a:t>The ADC converts it to digital signal</a:t>
            </a:r>
            <a:endParaRPr/>
          </a:p>
          <a:p>
            <a:pPr indent="-228600" lvl="0" marL="228600" rtl="0" algn="l">
              <a:lnSpc>
                <a:spcPct val="90000"/>
              </a:lnSpc>
              <a:spcBef>
                <a:spcPts val="1000"/>
              </a:spcBef>
              <a:spcAft>
                <a:spcPts val="0"/>
              </a:spcAft>
              <a:buClr>
                <a:schemeClr val="dk1"/>
              </a:buClr>
              <a:buSzPts val="2800"/>
              <a:buChar char="•"/>
            </a:pPr>
            <a:r>
              <a:rPr lang="sr-Latn-RS"/>
              <a:t>Digital data is sent to CPU for reconstruction</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19" name="Google Shape;119;p6"/>
          <p:cNvPicPr preferRelativeResize="0"/>
          <p:nvPr/>
        </p:nvPicPr>
        <p:blipFill rotWithShape="1">
          <a:blip r:embed="rId3">
            <a:alphaModFix/>
          </a:blip>
          <a:srcRect b="0" l="0" r="0" t="0"/>
          <a:stretch/>
        </p:blipFill>
        <p:spPr>
          <a:xfrm>
            <a:off x="7711289" y="3006811"/>
            <a:ext cx="4480711" cy="3851189"/>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6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00000"/>
              </a:buClr>
              <a:buSzPts val="2800"/>
              <a:buFont typeface="Calibri"/>
              <a:buNone/>
            </a:pPr>
            <a:r>
              <a:rPr lang="sr-Latn-RS" sz="2800">
                <a:solidFill>
                  <a:srgbClr val="000000"/>
                </a:solidFill>
                <a:latin typeface="Calibri"/>
                <a:ea typeface="Calibri"/>
                <a:cs typeface="Calibri"/>
                <a:sym typeface="Calibri"/>
              </a:rPr>
              <a:t>The standard display of MR images is to represent fluid characteristics in black-and-white images, where different tissues turn out as follows:</a:t>
            </a:r>
            <a:endParaRPr/>
          </a:p>
        </p:txBody>
      </p:sp>
      <p:graphicFrame>
        <p:nvGraphicFramePr>
          <p:cNvPr id="481" name="Google Shape;481;p60"/>
          <p:cNvGraphicFramePr/>
          <p:nvPr/>
        </p:nvGraphicFramePr>
        <p:xfrm>
          <a:off x="838200" y="1825625"/>
          <a:ext cx="3000000" cy="3000000"/>
        </p:xfrm>
        <a:graphic>
          <a:graphicData uri="http://schemas.openxmlformats.org/drawingml/2006/table">
            <a:tbl>
              <a:tblPr bandRow="1" firstRow="1">
                <a:noFill/>
                <a:tableStyleId>{7DCB5EF0-2A79-49CA-BACC-9B57BF8EB74D}</a:tableStyleId>
              </a:tblPr>
              <a:tblGrid>
                <a:gridCol w="3505200"/>
                <a:gridCol w="3505200"/>
                <a:gridCol w="3505200"/>
              </a:tblGrid>
              <a:tr h="37085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None/>
                      </a:pPr>
                      <a:r>
                        <a:rPr lang="sr-Latn-RS" sz="1800"/>
                        <a:t>T1</a:t>
                      </a:r>
                      <a:endParaRPr sz="1800"/>
                    </a:p>
                  </a:txBody>
                  <a:tcPr marT="45725" marB="45725" marR="91450" marL="91450"/>
                </a:tc>
                <a:tc>
                  <a:txBody>
                    <a:bodyPr/>
                    <a:lstStyle/>
                    <a:p>
                      <a:pPr indent="0" lvl="0" marL="0" marR="0" rtl="0" algn="l">
                        <a:spcBef>
                          <a:spcPts val="0"/>
                        </a:spcBef>
                        <a:spcAft>
                          <a:spcPts val="0"/>
                        </a:spcAft>
                        <a:buNone/>
                      </a:pPr>
                      <a:r>
                        <a:rPr lang="sr-Latn-RS" sz="1800"/>
                        <a:t>T2</a:t>
                      </a:r>
                      <a:endParaRPr sz="1800"/>
                    </a:p>
                  </a:txBody>
                  <a:tcPr marT="45725" marB="45725" marR="91450" marL="91450"/>
                </a:tc>
              </a:tr>
              <a:tr h="370850">
                <a:tc>
                  <a:txBody>
                    <a:bodyPr/>
                    <a:lstStyle/>
                    <a:p>
                      <a:pPr indent="0" lvl="0" marL="0" marR="0" rtl="0" algn="l">
                        <a:spcBef>
                          <a:spcPts val="0"/>
                        </a:spcBef>
                        <a:spcAft>
                          <a:spcPts val="0"/>
                        </a:spcAft>
                        <a:buNone/>
                      </a:pPr>
                      <a:r>
                        <a:rPr lang="sr-Latn-RS" sz="1800"/>
                        <a:t>White </a:t>
                      </a:r>
                      <a:endParaRPr sz="1800"/>
                    </a:p>
                  </a:txBody>
                  <a:tcPr marT="45725" marB="45725" marR="91450" marL="91450"/>
                </a:tc>
                <a:tc>
                  <a:txBody>
                    <a:bodyPr/>
                    <a:lstStyle/>
                    <a:p>
                      <a:pPr indent="0" lvl="0" marL="0" marR="0" rtl="0" algn="l">
                        <a:spcBef>
                          <a:spcPts val="0"/>
                        </a:spcBef>
                        <a:spcAft>
                          <a:spcPts val="0"/>
                        </a:spcAft>
                        <a:buNone/>
                      </a:pPr>
                      <a:r>
                        <a:rPr lang="sr-Latn-RS" sz="1800"/>
                        <a:t>Fat; </a:t>
                      </a:r>
                      <a:endParaRPr/>
                    </a:p>
                    <a:p>
                      <a:pPr indent="0" lvl="0" marL="0" marR="0" rtl="0" algn="l">
                        <a:spcBef>
                          <a:spcPts val="0"/>
                        </a:spcBef>
                        <a:spcAft>
                          <a:spcPts val="0"/>
                        </a:spcAft>
                        <a:buNone/>
                      </a:pPr>
                      <a:r>
                        <a:rPr b="0" i="0" lang="sr-Latn-RS" sz="1800">
                          <a:solidFill>
                            <a:schemeClr val="dk1"/>
                          </a:solidFill>
                          <a:latin typeface="Calibri"/>
                          <a:ea typeface="Calibri"/>
                          <a:cs typeface="Calibri"/>
                          <a:sym typeface="Calibri"/>
                        </a:rPr>
                        <a:t>Subacute hemorrhage</a:t>
                      </a:r>
                      <a:endParaRPr b="0" i="0" sz="1800">
                        <a:solidFill>
                          <a:schemeClr val="dk1"/>
                        </a:solidFill>
                        <a:latin typeface="Calibri"/>
                        <a:ea typeface="Calibri"/>
                        <a:cs typeface="Calibri"/>
                        <a:sym typeface="Calibri"/>
                      </a:endParaRPr>
                    </a:p>
                    <a:p>
                      <a:pPr indent="0" lvl="0" marL="0" marR="0" rtl="0" algn="l">
                        <a:spcBef>
                          <a:spcPts val="0"/>
                        </a:spcBef>
                        <a:spcAft>
                          <a:spcPts val="0"/>
                        </a:spcAft>
                        <a:buNone/>
                      </a:pPr>
                      <a:r>
                        <a:rPr b="0" i="0" lang="sr-Latn-RS" sz="1800">
                          <a:solidFill>
                            <a:schemeClr val="dk1"/>
                          </a:solidFill>
                          <a:latin typeface="Calibri"/>
                          <a:ea typeface="Calibri"/>
                          <a:cs typeface="Calibri"/>
                          <a:sym typeface="Calibri"/>
                        </a:rPr>
                        <a:t>Contrast agents (Gadolinium)</a:t>
                      </a:r>
                      <a:endParaRPr sz="1800"/>
                    </a:p>
                    <a:p>
                      <a:pPr indent="0" lvl="0" marL="0" marR="0" rtl="0" algn="l">
                        <a:spcBef>
                          <a:spcPts val="0"/>
                        </a:spcBef>
                        <a:spcAft>
                          <a:spcPts val="0"/>
                        </a:spcAft>
                        <a:buNone/>
                      </a:pPr>
                      <a:r>
                        <a:rPr b="0" i="0" lang="sr-Latn-RS" sz="1800">
                          <a:solidFill>
                            <a:schemeClr val="dk1"/>
                          </a:solidFill>
                          <a:latin typeface="Calibri"/>
                          <a:ea typeface="Calibri"/>
                          <a:cs typeface="Calibri"/>
                          <a:sym typeface="Calibri"/>
                        </a:rPr>
                        <a:t>Protein-rich fluid</a:t>
                      </a:r>
                      <a:endParaRPr sz="1800"/>
                    </a:p>
                  </a:txBody>
                  <a:tcPr marT="45725" marB="45725" marR="91450" marL="91450"/>
                </a:tc>
                <a:tc>
                  <a:txBody>
                    <a:bodyPr/>
                    <a:lstStyle/>
                    <a:p>
                      <a:pPr indent="0" lvl="0" marL="0" marR="0" rtl="0" algn="l">
                        <a:spcBef>
                          <a:spcPts val="0"/>
                        </a:spcBef>
                        <a:spcAft>
                          <a:spcPts val="0"/>
                        </a:spcAft>
                        <a:buNone/>
                      </a:pPr>
                      <a:r>
                        <a:rPr lang="sr-Latn-RS" sz="1800"/>
                        <a:t>Edema</a:t>
                      </a:r>
                      <a:endParaRPr/>
                    </a:p>
                    <a:p>
                      <a:pPr indent="0" lvl="0" marL="0" marR="0" rtl="0" algn="l">
                        <a:spcBef>
                          <a:spcPts val="0"/>
                        </a:spcBef>
                        <a:spcAft>
                          <a:spcPts val="0"/>
                        </a:spcAft>
                        <a:buNone/>
                      </a:pPr>
                      <a:r>
                        <a:rPr lang="sr-Latn-RS" sz="1800"/>
                        <a:t>Tumor</a:t>
                      </a:r>
                      <a:endParaRPr/>
                    </a:p>
                    <a:p>
                      <a:pPr indent="0" lvl="0" marL="0" marR="0" rtl="0" algn="l">
                        <a:spcBef>
                          <a:spcPts val="0"/>
                        </a:spcBef>
                        <a:spcAft>
                          <a:spcPts val="0"/>
                        </a:spcAft>
                        <a:buNone/>
                      </a:pPr>
                      <a:r>
                        <a:rPr lang="sr-Latn-RS" sz="1800"/>
                        <a:t>Infarction </a:t>
                      </a:r>
                      <a:endParaRPr/>
                    </a:p>
                    <a:p>
                      <a:pPr indent="0" lvl="0" marL="0" marR="0" rtl="0" algn="l">
                        <a:spcBef>
                          <a:spcPts val="0"/>
                        </a:spcBef>
                        <a:spcAft>
                          <a:spcPts val="0"/>
                        </a:spcAft>
                        <a:buNone/>
                      </a:pPr>
                      <a:r>
                        <a:rPr lang="sr-Latn-RS" sz="1800"/>
                        <a:t>Infection </a:t>
                      </a:r>
                      <a:endParaRPr sz="1800"/>
                    </a:p>
                  </a:txBody>
                  <a:tcPr marT="45725" marB="45725" marR="91450" marL="91450"/>
                </a:tc>
              </a:tr>
              <a:tr h="370850">
                <a:tc>
                  <a:txBody>
                    <a:bodyPr/>
                    <a:lstStyle/>
                    <a:p>
                      <a:pPr indent="0" lvl="0" marL="0" marR="0" rtl="0" algn="l">
                        <a:spcBef>
                          <a:spcPts val="0"/>
                        </a:spcBef>
                        <a:spcAft>
                          <a:spcPts val="0"/>
                        </a:spcAft>
                        <a:buNone/>
                      </a:pPr>
                      <a:r>
                        <a:rPr lang="sr-Latn-RS" sz="1800"/>
                        <a:t>Intermediate </a:t>
                      </a:r>
                      <a:endParaRPr sz="1800"/>
                    </a:p>
                  </a:txBody>
                  <a:tcPr marT="45725" marB="45725" marR="91450" marL="91450"/>
                </a:tc>
                <a:tc>
                  <a:txBody>
                    <a:bodyPr/>
                    <a:lstStyle/>
                    <a:p>
                      <a:pPr indent="0" lvl="0" marL="0" marR="0" rtl="0" algn="l">
                        <a:spcBef>
                          <a:spcPts val="0"/>
                        </a:spcBef>
                        <a:spcAft>
                          <a:spcPts val="0"/>
                        </a:spcAft>
                        <a:buNone/>
                      </a:pPr>
                      <a:r>
                        <a:rPr lang="sr-Latn-RS" sz="1800"/>
                        <a:t>Gray matter darker than white matter</a:t>
                      </a:r>
                      <a:endParaRPr sz="1800"/>
                    </a:p>
                  </a:txBody>
                  <a:tcPr marT="45725" marB="45725" marR="91450" marL="91450"/>
                </a:tc>
                <a:tc>
                  <a:txBody>
                    <a:bodyPr/>
                    <a:lstStyle/>
                    <a:p>
                      <a:pPr indent="0" lvl="0" marL="0" marR="0" rtl="0" algn="l">
                        <a:spcBef>
                          <a:spcPts val="0"/>
                        </a:spcBef>
                        <a:spcAft>
                          <a:spcPts val="0"/>
                        </a:spcAft>
                        <a:buNone/>
                      </a:pPr>
                      <a:r>
                        <a:rPr lang="sr-Latn-RS" sz="1800"/>
                        <a:t>White matter darker than grey matter</a:t>
                      </a:r>
                      <a:endParaRPr sz="1800"/>
                    </a:p>
                  </a:txBody>
                  <a:tcPr marT="45725" marB="45725" marR="91450" marL="91450"/>
                </a:tc>
              </a:tr>
              <a:tr h="370850">
                <a:tc>
                  <a:txBody>
                    <a:bodyPr/>
                    <a:lstStyle/>
                    <a:p>
                      <a:pPr indent="0" lvl="0" marL="0" marR="0" rtl="0" algn="l">
                        <a:spcBef>
                          <a:spcPts val="0"/>
                        </a:spcBef>
                        <a:spcAft>
                          <a:spcPts val="0"/>
                        </a:spcAft>
                        <a:buNone/>
                      </a:pPr>
                      <a:r>
                        <a:rPr lang="sr-Latn-RS" sz="1800"/>
                        <a:t>Black </a:t>
                      </a:r>
                      <a:endParaRPr sz="1800"/>
                    </a:p>
                  </a:txBody>
                  <a:tcPr marT="45725" marB="45725" marR="91450" marL="91450"/>
                </a:tc>
                <a:tc>
                  <a:txBody>
                    <a:bodyPr/>
                    <a:lstStyle/>
                    <a:p>
                      <a:pPr indent="0" lvl="0" marL="0" marR="0" rtl="0" algn="l">
                        <a:spcBef>
                          <a:spcPts val="0"/>
                        </a:spcBef>
                        <a:spcAft>
                          <a:spcPts val="0"/>
                        </a:spcAft>
                        <a:buNone/>
                      </a:pPr>
                      <a:r>
                        <a:rPr lang="sr-Latn-RS" sz="1800"/>
                        <a:t>Bone</a:t>
                      </a:r>
                      <a:endParaRPr/>
                    </a:p>
                    <a:p>
                      <a:pPr indent="0" lvl="0" marL="0" marR="0" rtl="0" algn="l">
                        <a:spcBef>
                          <a:spcPts val="0"/>
                        </a:spcBef>
                        <a:spcAft>
                          <a:spcPts val="0"/>
                        </a:spcAft>
                        <a:buNone/>
                      </a:pPr>
                      <a:r>
                        <a:rPr lang="sr-Latn-RS" sz="1800"/>
                        <a:t>Urin</a:t>
                      </a:r>
                      <a:endParaRPr/>
                    </a:p>
                    <a:p>
                      <a:pPr indent="0" lvl="0" marL="0" marR="0" rtl="0" algn="l">
                        <a:spcBef>
                          <a:spcPts val="0"/>
                        </a:spcBef>
                        <a:spcAft>
                          <a:spcPts val="0"/>
                        </a:spcAft>
                        <a:buNone/>
                      </a:pPr>
                      <a:r>
                        <a:rPr lang="sr-Latn-RS" sz="1800"/>
                        <a:t>CSF</a:t>
                      </a:r>
                      <a:endParaRPr/>
                    </a:p>
                    <a:p>
                      <a:pPr indent="0" lvl="0" marL="0" marR="0" rtl="0" algn="l">
                        <a:spcBef>
                          <a:spcPts val="0"/>
                        </a:spcBef>
                        <a:spcAft>
                          <a:spcPts val="0"/>
                        </a:spcAft>
                        <a:buNone/>
                      </a:pPr>
                      <a:r>
                        <a:rPr lang="sr-Latn-RS" sz="1800"/>
                        <a:t>Hyperacute or chronic hemorrhage</a:t>
                      </a:r>
                      <a:endParaRPr sz="1800"/>
                    </a:p>
                    <a:p>
                      <a:pPr indent="0" lvl="0" marL="0" marR="0" rtl="0" algn="l">
                        <a:spcBef>
                          <a:spcPts val="0"/>
                        </a:spcBef>
                        <a:spcAft>
                          <a:spcPts val="0"/>
                        </a:spcAft>
                        <a:buNone/>
                      </a:pPr>
                      <a:r>
                        <a:rPr lang="sr-Latn-RS" sz="1800"/>
                        <a:t>Air</a:t>
                      </a:r>
                      <a:endParaRPr/>
                    </a:p>
                    <a:p>
                      <a:pPr indent="0" lvl="0" marL="0" marR="0" rtl="0" algn="l">
                        <a:spcBef>
                          <a:spcPts val="0"/>
                        </a:spcBef>
                        <a:spcAft>
                          <a:spcPts val="0"/>
                        </a:spcAft>
                        <a:buNone/>
                      </a:pPr>
                      <a:r>
                        <a:rPr lang="sr-Latn-RS" sz="1800"/>
                        <a:t>Edema</a:t>
                      </a:r>
                      <a:endParaRPr sz="1800"/>
                    </a:p>
                    <a:p>
                      <a:pPr indent="0" lvl="0" marL="0" marR="0" rtl="0" algn="l">
                        <a:spcBef>
                          <a:spcPts val="0"/>
                        </a:spcBef>
                        <a:spcAft>
                          <a:spcPts val="0"/>
                        </a:spcAft>
                        <a:buNone/>
                      </a:pPr>
                      <a:r>
                        <a:rPr lang="sr-Latn-RS" sz="1800"/>
                        <a:t>Infarction </a:t>
                      </a:r>
                      <a:endParaRPr sz="1800"/>
                    </a:p>
                  </a:txBody>
                  <a:tcPr marT="45725" marB="45725" marR="91450" marL="91450"/>
                </a:tc>
                <a:tc>
                  <a:txBody>
                    <a:bodyPr/>
                    <a:lstStyle/>
                    <a:p>
                      <a:pPr indent="0" lvl="0" marL="0" marR="0" rtl="0" algn="l">
                        <a:spcBef>
                          <a:spcPts val="0"/>
                        </a:spcBef>
                        <a:spcAft>
                          <a:spcPts val="0"/>
                        </a:spcAft>
                        <a:buNone/>
                      </a:pPr>
                      <a:r>
                        <a:rPr lang="sr-Latn-RS" sz="1800"/>
                        <a:t>Bone </a:t>
                      </a:r>
                      <a:endParaRPr/>
                    </a:p>
                    <a:p>
                      <a:pPr indent="0" lvl="0" marL="0" marR="0" rtl="0" algn="l">
                        <a:spcBef>
                          <a:spcPts val="0"/>
                        </a:spcBef>
                        <a:spcAft>
                          <a:spcPts val="0"/>
                        </a:spcAft>
                        <a:buNone/>
                      </a:pPr>
                      <a:r>
                        <a:rPr lang="sr-Latn-RS" sz="1800"/>
                        <a:t>Air</a:t>
                      </a:r>
                      <a:endParaRPr/>
                    </a:p>
                    <a:p>
                      <a:pPr indent="0" lvl="0" marL="0" marR="0" rtl="0" algn="l">
                        <a:spcBef>
                          <a:spcPts val="0"/>
                        </a:spcBef>
                        <a:spcAft>
                          <a:spcPts val="0"/>
                        </a:spcAft>
                        <a:buNone/>
                      </a:pPr>
                      <a:r>
                        <a:rPr lang="sr-Latn-RS" sz="1800"/>
                        <a:t>Calcification</a:t>
                      </a:r>
                      <a:endParaRPr sz="1800"/>
                    </a:p>
                    <a:p>
                      <a:pPr indent="0" lvl="0" marL="0" marR="0" rtl="0" algn="l">
                        <a:spcBef>
                          <a:spcPts val="0"/>
                        </a:spcBef>
                        <a:spcAft>
                          <a:spcPts val="0"/>
                        </a:spcAft>
                        <a:buNone/>
                      </a:pPr>
                      <a:r>
                        <a:rPr b="0" i="0" lang="sr-Latn-RS" sz="1800">
                          <a:solidFill>
                            <a:schemeClr val="dk1"/>
                          </a:solidFill>
                          <a:latin typeface="Calibri"/>
                          <a:ea typeface="Calibri"/>
                          <a:cs typeface="Calibri"/>
                          <a:sym typeface="Calibri"/>
                        </a:rPr>
                        <a:t>Protein-rich fluid</a:t>
                      </a:r>
                      <a:endParaRPr sz="1800"/>
                    </a:p>
                    <a:p>
                      <a:pPr indent="0" lvl="0" marL="0" marR="0" rtl="0" algn="l">
                        <a:spcBef>
                          <a:spcPts val="0"/>
                        </a:spcBef>
                        <a:spcAft>
                          <a:spcPts val="0"/>
                        </a:spcAft>
                        <a:buNone/>
                      </a:pPr>
                      <a:r>
                        <a:t/>
                      </a:r>
                      <a:endParaRPr sz="1800"/>
                    </a:p>
                  </a:txBody>
                  <a:tcPr marT="45725" marB="45725" marR="91450" marL="91450"/>
                </a:tc>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6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MRI today</a:t>
            </a:r>
            <a:endParaRPr/>
          </a:p>
        </p:txBody>
      </p:sp>
      <p:sp>
        <p:nvSpPr>
          <p:cNvPr id="487" name="Google Shape;487;p6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88" name="Google Shape;488;p61"/>
          <p:cNvPicPr preferRelativeResize="0"/>
          <p:nvPr/>
        </p:nvPicPr>
        <p:blipFill rotWithShape="1">
          <a:blip r:embed="rId3">
            <a:alphaModFix/>
          </a:blip>
          <a:srcRect b="0" l="0" r="0" t="0"/>
          <a:stretch/>
        </p:blipFill>
        <p:spPr>
          <a:xfrm>
            <a:off x="488930" y="2589433"/>
            <a:ext cx="4373333" cy="3275778"/>
          </a:xfrm>
          <a:prstGeom prst="rect">
            <a:avLst/>
          </a:prstGeom>
          <a:noFill/>
          <a:ln>
            <a:noFill/>
          </a:ln>
        </p:spPr>
      </p:pic>
      <p:pic>
        <p:nvPicPr>
          <p:cNvPr id="489" name="Google Shape;489;p61"/>
          <p:cNvPicPr preferRelativeResize="0"/>
          <p:nvPr/>
        </p:nvPicPr>
        <p:blipFill rotWithShape="1">
          <a:blip r:embed="rId4">
            <a:alphaModFix/>
          </a:blip>
          <a:srcRect b="0" l="0" r="0" t="0"/>
          <a:stretch/>
        </p:blipFill>
        <p:spPr>
          <a:xfrm>
            <a:off x="5310575" y="2594919"/>
            <a:ext cx="6502484" cy="3270292"/>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6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MRI today</a:t>
            </a:r>
            <a:endParaRPr/>
          </a:p>
        </p:txBody>
      </p:sp>
      <p:pic>
        <p:nvPicPr>
          <p:cNvPr id="495" name="Google Shape;495;p62"/>
          <p:cNvPicPr preferRelativeResize="0"/>
          <p:nvPr>
            <p:ph idx="1" type="body"/>
          </p:nvPr>
        </p:nvPicPr>
        <p:blipFill rotWithShape="1">
          <a:blip r:embed="rId3">
            <a:alphaModFix/>
          </a:blip>
          <a:srcRect b="0" l="0" r="0" t="0"/>
          <a:stretch/>
        </p:blipFill>
        <p:spPr>
          <a:xfrm>
            <a:off x="1491049" y="1769658"/>
            <a:ext cx="3023286" cy="4905333"/>
          </a:xfrm>
          <a:prstGeom prst="rect">
            <a:avLst/>
          </a:prstGeom>
          <a:noFill/>
          <a:ln>
            <a:noFill/>
          </a:ln>
        </p:spPr>
      </p:pic>
      <p:pic>
        <p:nvPicPr>
          <p:cNvPr id="496" name="Google Shape;496;p62"/>
          <p:cNvPicPr preferRelativeResize="0"/>
          <p:nvPr/>
        </p:nvPicPr>
        <p:blipFill rotWithShape="1">
          <a:blip r:embed="rId4">
            <a:alphaModFix/>
          </a:blip>
          <a:srcRect b="0" l="0" r="0" t="0"/>
          <a:stretch/>
        </p:blipFill>
        <p:spPr>
          <a:xfrm>
            <a:off x="5272215" y="1771884"/>
            <a:ext cx="5193527" cy="4899667"/>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6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MRI today</a:t>
            </a:r>
            <a:endParaRPr/>
          </a:p>
        </p:txBody>
      </p:sp>
      <p:pic>
        <p:nvPicPr>
          <p:cNvPr id="502" name="Google Shape;502;p63"/>
          <p:cNvPicPr preferRelativeResize="0"/>
          <p:nvPr>
            <p:ph idx="1" type="body"/>
          </p:nvPr>
        </p:nvPicPr>
        <p:blipFill rotWithShape="1">
          <a:blip r:embed="rId3">
            <a:alphaModFix/>
          </a:blip>
          <a:srcRect b="0" l="0" r="0" t="0"/>
          <a:stretch/>
        </p:blipFill>
        <p:spPr>
          <a:xfrm>
            <a:off x="1559094" y="1646219"/>
            <a:ext cx="8820581" cy="4843301"/>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6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MRI today</a:t>
            </a:r>
            <a:endParaRPr/>
          </a:p>
        </p:txBody>
      </p:sp>
      <p:pic>
        <p:nvPicPr>
          <p:cNvPr id="508" name="Google Shape;508;p64"/>
          <p:cNvPicPr preferRelativeResize="0"/>
          <p:nvPr>
            <p:ph idx="1" type="body"/>
          </p:nvPr>
        </p:nvPicPr>
        <p:blipFill rotWithShape="1">
          <a:blip r:embed="rId3">
            <a:alphaModFix/>
          </a:blip>
          <a:srcRect b="0" l="0" r="0" t="0"/>
          <a:stretch/>
        </p:blipFill>
        <p:spPr>
          <a:xfrm>
            <a:off x="1976960" y="1845276"/>
            <a:ext cx="8216252" cy="4069492"/>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6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MRI today</a:t>
            </a:r>
            <a:endParaRPr/>
          </a:p>
        </p:txBody>
      </p:sp>
      <p:sp>
        <p:nvSpPr>
          <p:cNvPr id="514" name="Google Shape;514;p6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While MRI is most prominently used in diagnostic medicine and biomedical research, it also may be used to form images of non-living objects, such as mummies </a:t>
            </a:r>
            <a:endParaRPr/>
          </a:p>
          <a:p>
            <a:pPr indent="-228600" lvl="0" marL="228600" rtl="0" algn="l">
              <a:lnSpc>
                <a:spcPct val="90000"/>
              </a:lnSpc>
              <a:spcBef>
                <a:spcPts val="1000"/>
              </a:spcBef>
              <a:spcAft>
                <a:spcPts val="0"/>
              </a:spcAft>
              <a:buClr>
                <a:schemeClr val="dk1"/>
              </a:buClr>
              <a:buSzPts val="2800"/>
              <a:buChar char="•"/>
            </a:pPr>
            <a:r>
              <a:rPr lang="sr-Latn-RS"/>
              <a:t>Diffusion MRI and functional MRI extend the utility of MRI to capture neuronal tracts and blood flow respectively in the nervous system, in addition to detailed spatial images </a:t>
            </a:r>
            <a:endParaRPr/>
          </a:p>
          <a:p>
            <a:pPr indent="-228600" lvl="0" marL="228600" rtl="0" algn="l">
              <a:lnSpc>
                <a:spcPct val="90000"/>
              </a:lnSpc>
              <a:spcBef>
                <a:spcPts val="1000"/>
              </a:spcBef>
              <a:spcAft>
                <a:spcPts val="0"/>
              </a:spcAft>
              <a:buClr>
                <a:schemeClr val="dk1"/>
              </a:buClr>
              <a:buSzPts val="2800"/>
              <a:buChar char="•"/>
            </a:pPr>
            <a:r>
              <a:rPr lang="sr-Latn-RS"/>
              <a:t>The sustained increase in demand for MRI</a:t>
            </a:r>
            <a:endParaRPr/>
          </a:p>
          <a:p>
            <a:pPr indent="0" lvl="0" marL="0" rtl="0" algn="l">
              <a:lnSpc>
                <a:spcPct val="90000"/>
              </a:lnSpc>
              <a:spcBef>
                <a:spcPts val="1000"/>
              </a:spcBef>
              <a:spcAft>
                <a:spcPts val="0"/>
              </a:spcAft>
              <a:buClr>
                <a:schemeClr val="dk1"/>
              </a:buClr>
              <a:buSzPts val="2800"/>
              <a:buNone/>
            </a:pPr>
            <a:r>
              <a:rPr lang="sr-Latn-RS"/>
              <a:t>   within health systems has led to concerns</a:t>
            </a:r>
            <a:endParaRPr/>
          </a:p>
          <a:p>
            <a:pPr indent="0" lvl="0" marL="0" rtl="0" algn="l">
              <a:lnSpc>
                <a:spcPct val="90000"/>
              </a:lnSpc>
              <a:spcBef>
                <a:spcPts val="1000"/>
              </a:spcBef>
              <a:spcAft>
                <a:spcPts val="0"/>
              </a:spcAft>
              <a:buClr>
                <a:schemeClr val="dk1"/>
              </a:buClr>
              <a:buSzPts val="2800"/>
              <a:buNone/>
            </a:pPr>
            <a:r>
              <a:rPr lang="sr-Latn-RS"/>
              <a:t>   about cost effectiveness and overdiagnosis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515" name="Google Shape;515;p65"/>
          <p:cNvPicPr preferRelativeResize="0"/>
          <p:nvPr/>
        </p:nvPicPr>
        <p:blipFill rotWithShape="1">
          <a:blip r:embed="rId3">
            <a:alphaModFix/>
          </a:blip>
          <a:srcRect b="0" l="0" r="0" t="0"/>
          <a:stretch/>
        </p:blipFill>
        <p:spPr>
          <a:xfrm>
            <a:off x="7496432" y="3942031"/>
            <a:ext cx="4695568" cy="291596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Principles of work of CT</a:t>
            </a:r>
            <a:endParaRPr/>
          </a:p>
        </p:txBody>
      </p:sp>
      <p:sp>
        <p:nvSpPr>
          <p:cNvPr id="125" name="Google Shape;125;p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CT enables the creation of images of transverse sections transverse to the longitudinal axis of the body using a collimated X-ray beam, which, passing through the object, is weakened due to absorption, and the intensity of the remaining part of the signal is registered by special detectors</a:t>
            </a:r>
            <a:endParaRPr/>
          </a:p>
          <a:p>
            <a:pPr indent="-228600" lvl="0" marL="228600" rtl="0" algn="l">
              <a:lnSpc>
                <a:spcPct val="90000"/>
              </a:lnSpc>
              <a:spcBef>
                <a:spcPts val="1000"/>
              </a:spcBef>
              <a:spcAft>
                <a:spcPts val="0"/>
              </a:spcAft>
              <a:buClr>
                <a:schemeClr val="dk1"/>
              </a:buClr>
              <a:buSzPts val="2800"/>
              <a:buChar char="•"/>
            </a:pPr>
            <a:r>
              <a:rPr lang="sr-Latn-RS"/>
              <a:t>The X-ray tube and detectors rotate synchronously around the object, in one plane</a:t>
            </a:r>
            <a:endParaRPr/>
          </a:p>
          <a:p>
            <a:pPr indent="-228600" lvl="0" marL="228600" rtl="0" algn="l">
              <a:lnSpc>
                <a:spcPct val="90000"/>
              </a:lnSpc>
              <a:spcBef>
                <a:spcPts val="1000"/>
              </a:spcBef>
              <a:spcAft>
                <a:spcPts val="0"/>
              </a:spcAft>
              <a:buClr>
                <a:schemeClr val="dk1"/>
              </a:buClr>
              <a:buSzPts val="2800"/>
              <a:buChar char="•"/>
            </a:pPr>
            <a:r>
              <a:rPr lang="sr-Latn-RS"/>
              <a:t>The absorption of X-rays depends on the atomic composition and density of individual tissues, as well as on the energy of X-ray radiation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Image analysis</a:t>
            </a:r>
            <a:endParaRPr/>
          </a:p>
        </p:txBody>
      </p:sp>
      <p:sp>
        <p:nvSpPr>
          <p:cNvPr id="131" name="Google Shape;131;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i="1" lang="sr-Latn-RS"/>
              <a:t>P - Pixel</a:t>
            </a:r>
            <a:r>
              <a:rPr lang="sr-Latn-RS"/>
              <a:t> </a:t>
            </a:r>
            <a:r>
              <a:rPr i="1" lang="sr-Latn-RS"/>
              <a:t>(picture element)</a:t>
            </a:r>
            <a:endParaRPr i="1"/>
          </a:p>
          <a:p>
            <a:pPr indent="0" lvl="0" marL="0" rtl="0" algn="l">
              <a:lnSpc>
                <a:spcPct val="90000"/>
              </a:lnSpc>
              <a:spcBef>
                <a:spcPts val="1000"/>
              </a:spcBef>
              <a:spcAft>
                <a:spcPts val="0"/>
              </a:spcAft>
              <a:buClr>
                <a:schemeClr val="dk1"/>
              </a:buClr>
              <a:buSzPts val="2800"/>
              <a:buNone/>
            </a:pPr>
            <a:r>
              <a:rPr i="1" lang="sr-Latn-RS"/>
              <a:t>   </a:t>
            </a:r>
            <a:r>
              <a:rPr lang="sr-Latn-RS"/>
              <a:t>The smallest unit of a CT image. </a:t>
            </a:r>
            <a:endParaRPr/>
          </a:p>
          <a:p>
            <a:pPr indent="0" lvl="0" marL="0" rtl="0" algn="l">
              <a:lnSpc>
                <a:spcPct val="90000"/>
              </a:lnSpc>
              <a:spcBef>
                <a:spcPts val="1000"/>
              </a:spcBef>
              <a:spcAft>
                <a:spcPts val="0"/>
              </a:spcAft>
              <a:buClr>
                <a:schemeClr val="dk1"/>
              </a:buClr>
              <a:buSzPts val="2800"/>
              <a:buNone/>
            </a:pPr>
            <a:r>
              <a:rPr i="1" lang="sr-Latn-RS"/>
              <a:t>   </a:t>
            </a:r>
            <a:r>
              <a:rPr lang="sr-Latn-RS"/>
              <a:t>Cross-sectional segment of the body</a:t>
            </a:r>
            <a:endParaRPr/>
          </a:p>
          <a:p>
            <a:pPr indent="-228600" lvl="0" marL="228600" rtl="0" algn="l">
              <a:lnSpc>
                <a:spcPct val="90000"/>
              </a:lnSpc>
              <a:spcBef>
                <a:spcPts val="1000"/>
              </a:spcBef>
              <a:spcAft>
                <a:spcPts val="0"/>
              </a:spcAft>
              <a:buClr>
                <a:schemeClr val="dk1"/>
              </a:buClr>
              <a:buSzPts val="2800"/>
              <a:buChar char="•"/>
            </a:pPr>
            <a:r>
              <a:rPr i="1" lang="sr-Latn-RS"/>
              <a:t>V – Voxel</a:t>
            </a:r>
            <a:endParaRPr i="1"/>
          </a:p>
          <a:p>
            <a:pPr indent="0" lvl="0" marL="0" rtl="0" algn="l">
              <a:lnSpc>
                <a:spcPct val="90000"/>
              </a:lnSpc>
              <a:spcBef>
                <a:spcPts val="1000"/>
              </a:spcBef>
              <a:spcAft>
                <a:spcPts val="0"/>
              </a:spcAft>
              <a:buClr>
                <a:schemeClr val="dk1"/>
              </a:buClr>
              <a:buSzPts val="2800"/>
              <a:buNone/>
            </a:pPr>
            <a:r>
              <a:rPr i="1" lang="sr-Latn-RS"/>
              <a:t>   </a:t>
            </a:r>
            <a:r>
              <a:rPr lang="sr-Latn-RS"/>
              <a:t>Three-dimensional pixel - volume element</a:t>
            </a:r>
            <a:endParaRPr/>
          </a:p>
          <a:p>
            <a:pPr indent="-228600" lvl="0" marL="228600" rtl="0" algn="l">
              <a:lnSpc>
                <a:spcPct val="90000"/>
              </a:lnSpc>
              <a:spcBef>
                <a:spcPts val="1000"/>
              </a:spcBef>
              <a:spcAft>
                <a:spcPts val="0"/>
              </a:spcAft>
              <a:buClr>
                <a:schemeClr val="dk1"/>
              </a:buClr>
              <a:buSzPts val="2800"/>
              <a:buChar char="•"/>
            </a:pPr>
            <a:r>
              <a:rPr i="1" lang="sr-Latn-RS"/>
              <a:t>D</a:t>
            </a:r>
            <a:r>
              <a:rPr lang="sr-Latn-RS"/>
              <a:t> – Layer thickness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132" name="Google Shape;132;p8"/>
          <p:cNvPicPr preferRelativeResize="0"/>
          <p:nvPr/>
        </p:nvPicPr>
        <p:blipFill rotWithShape="1">
          <a:blip r:embed="rId3">
            <a:alphaModFix/>
          </a:blip>
          <a:srcRect b="0" l="0" r="0" t="0"/>
          <a:stretch/>
        </p:blipFill>
        <p:spPr>
          <a:xfrm>
            <a:off x="7509020" y="1398076"/>
            <a:ext cx="4176122" cy="520643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sr-Latn-RS"/>
              <a:t>Hounsfield scale</a:t>
            </a:r>
            <a:endParaRPr/>
          </a:p>
        </p:txBody>
      </p:sp>
      <p:sp>
        <p:nvSpPr>
          <p:cNvPr id="138" name="Google Shape;138;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sr-Latn-RS"/>
              <a:t>The Hounsfield scale, named after Sir Godfrey Hounsfield, is a quantitative scale for describing radiodensity </a:t>
            </a:r>
            <a:endParaRPr/>
          </a:p>
          <a:p>
            <a:pPr indent="-228600" lvl="0" marL="228600" rtl="0" algn="l">
              <a:lnSpc>
                <a:spcPct val="90000"/>
              </a:lnSpc>
              <a:spcBef>
                <a:spcPts val="1000"/>
              </a:spcBef>
              <a:spcAft>
                <a:spcPts val="0"/>
              </a:spcAft>
              <a:buClr>
                <a:schemeClr val="dk1"/>
              </a:buClr>
              <a:buSzPts val="2800"/>
              <a:buChar char="•"/>
            </a:pPr>
            <a:r>
              <a:rPr lang="sr-Latn-RS"/>
              <a:t>It is frequently used in CT scans, where its value is also termed CT number</a:t>
            </a:r>
            <a:endParaRPr/>
          </a:p>
          <a:p>
            <a:pPr indent="-228600" lvl="0" marL="228600" rtl="0" algn="l">
              <a:lnSpc>
                <a:spcPct val="90000"/>
              </a:lnSpc>
              <a:spcBef>
                <a:spcPts val="1000"/>
              </a:spcBef>
              <a:spcAft>
                <a:spcPts val="0"/>
              </a:spcAft>
              <a:buClr>
                <a:schemeClr val="dk1"/>
              </a:buClr>
              <a:buSzPts val="2800"/>
              <a:buChar char="•"/>
            </a:pPr>
            <a:r>
              <a:rPr lang="sr-Latn-RS"/>
              <a:t>The Hounsfield unit (HU) scale is a linear transformation of the original linear attenuation coefficient measurement into one in which the radiodensity of distilled water at standard pressure and temperature (STP) is defined as 0 Hounsfield units (HU), while the radiodensity of air at STP is defined as −1000 HU</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2023-08-23T05:14:23Z</dcterms:created>
  <dc:creator>Raša</dc:creator>
</cp:coreProperties>
</file>